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36"/>
  </p:notesMasterIdLst>
  <p:sldIdLst>
    <p:sldId id="266" r:id="rId2"/>
    <p:sldId id="257" r:id="rId3"/>
    <p:sldId id="278" r:id="rId4"/>
    <p:sldId id="263" r:id="rId5"/>
    <p:sldId id="306" r:id="rId6"/>
    <p:sldId id="307" r:id="rId7"/>
    <p:sldId id="308" r:id="rId8"/>
    <p:sldId id="309" r:id="rId9"/>
    <p:sldId id="274" r:id="rId10"/>
    <p:sldId id="310" r:id="rId11"/>
    <p:sldId id="311" r:id="rId12"/>
    <p:sldId id="312" r:id="rId13"/>
    <p:sldId id="313" r:id="rId14"/>
    <p:sldId id="262" r:id="rId15"/>
    <p:sldId id="314" r:id="rId16"/>
    <p:sldId id="315" r:id="rId17"/>
    <p:sldId id="316" r:id="rId18"/>
    <p:sldId id="317" r:id="rId19"/>
    <p:sldId id="318" r:id="rId20"/>
    <p:sldId id="268" r:id="rId21"/>
    <p:sldId id="319" r:id="rId22"/>
    <p:sldId id="320" r:id="rId23"/>
    <p:sldId id="321" r:id="rId24"/>
    <p:sldId id="256" r:id="rId25"/>
    <p:sldId id="322" r:id="rId26"/>
    <p:sldId id="323" r:id="rId27"/>
    <p:sldId id="324" r:id="rId28"/>
    <p:sldId id="325" r:id="rId29"/>
    <p:sldId id="326" r:id="rId30"/>
    <p:sldId id="327" r:id="rId31"/>
    <p:sldId id="328" r:id="rId32"/>
    <p:sldId id="329" r:id="rId33"/>
    <p:sldId id="330" r:id="rId34"/>
    <p:sldId id="273" r:id="rId35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Cormorant" panose="020B0604020202020204" charset="-52"/>
      <p:regular r:id="rId42"/>
      <p:bold r:id="rId43"/>
      <p:italic r:id="rId44"/>
      <p:boldItalic r:id="rId45"/>
    </p:embeddedFont>
    <p:embeddedFont>
      <p:font typeface="Cormorant Upright" panose="020B0604020202020204" charset="0"/>
      <p:regular r:id="rId46"/>
      <p:bold r:id="rId47"/>
    </p:embeddedFont>
    <p:embeddedFont>
      <p:font typeface="Poppins" panose="00000500000000000000" pitchFamily="2" charset="0"/>
      <p:regular r:id="rId48"/>
      <p:bold r:id="rId49"/>
      <p:italic r:id="rId50"/>
      <p:boldItalic r:id="rId51"/>
    </p:embeddedFont>
    <p:embeddedFont>
      <p:font typeface="Roboto Condensed Light" panose="02000000000000000000" pitchFamily="2" charset="0"/>
      <p:regular r:id="rId52"/>
      <p: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7C3"/>
    <a:srgbClr val="FFCC99"/>
    <a:srgbClr val="9296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365D3E5-5F4D-405E-9158-E890CAFE21BA}">
  <a:tblStyle styleId="{E365D3E5-5F4D-405E-9158-E890CAFE21B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1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02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font" Target="fonts/font17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d4e07a7565_3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d4e07a7565_3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d8514516e4_0_5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d8514516e4_0_5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d4e07a7565_3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d4e07a7565_3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d8a9d0c3cb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d8a9d0c3cb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215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d9115f9cdc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d9115f9cdc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d72e5cb7d7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d72e5cb7d7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d8a9d0c3cb_0_3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d8a9d0c3cb_0_3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d8a9d0c3cb_0_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d8a9d0c3cb_0_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09400" y="1165881"/>
            <a:ext cx="7098600" cy="21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09400" y="3223517"/>
            <a:ext cx="3784800" cy="52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3504975" y="2094600"/>
            <a:ext cx="7575000" cy="7575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720000" y="585300"/>
            <a:ext cx="3852000" cy="26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5816975" y="3643500"/>
            <a:ext cx="2329200" cy="7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0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15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subTitle" idx="1"/>
          </p:nvPr>
        </p:nvSpPr>
        <p:spPr>
          <a:xfrm>
            <a:off x="1519075" y="3243578"/>
            <a:ext cx="24510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000" b="1">
                <a:solidFill>
                  <a:schemeClr val="dk1"/>
                </a:solidFill>
                <a:latin typeface="Cormorant Upright"/>
                <a:ea typeface="Cormorant Upright"/>
                <a:cs typeface="Cormorant Upright"/>
                <a:sym typeface="Cormorant Upright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ubTitle" idx="2"/>
          </p:nvPr>
        </p:nvSpPr>
        <p:spPr>
          <a:xfrm>
            <a:off x="5173925" y="3243578"/>
            <a:ext cx="24510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000" b="1">
                <a:solidFill>
                  <a:schemeClr val="dk1"/>
                </a:solidFill>
                <a:latin typeface="Cormorant Upright"/>
                <a:ea typeface="Cormorant Upright"/>
                <a:cs typeface="Cormorant Upright"/>
                <a:sym typeface="Cormorant Upright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ubTitle" idx="3"/>
          </p:nvPr>
        </p:nvSpPr>
        <p:spPr>
          <a:xfrm>
            <a:off x="1519075" y="3762281"/>
            <a:ext cx="24510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4"/>
          </p:nvPr>
        </p:nvSpPr>
        <p:spPr>
          <a:xfrm>
            <a:off x="5173925" y="3762283"/>
            <a:ext cx="24510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/>
          <p:nvPr/>
        </p:nvSpPr>
        <p:spPr>
          <a:xfrm>
            <a:off x="1212425" y="1956575"/>
            <a:ext cx="9499200" cy="46785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5"/>
          <p:cNvSpPr/>
          <p:nvPr/>
        </p:nvSpPr>
        <p:spPr>
          <a:xfrm>
            <a:off x="-2227850" y="-2043925"/>
            <a:ext cx="9499200" cy="46785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dk1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subTitle" idx="1"/>
          </p:nvPr>
        </p:nvSpPr>
        <p:spPr>
          <a:xfrm>
            <a:off x="720000" y="1874436"/>
            <a:ext cx="4346100" cy="269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2163200" y="1307100"/>
            <a:ext cx="48177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38" name="Google Shape;38;p8"/>
          <p:cNvSpPr/>
          <p:nvPr/>
        </p:nvSpPr>
        <p:spPr>
          <a:xfrm>
            <a:off x="-1422000" y="3728750"/>
            <a:ext cx="11988000" cy="69639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8"/>
          <p:cNvSpPr/>
          <p:nvPr/>
        </p:nvSpPr>
        <p:spPr>
          <a:xfrm>
            <a:off x="-1422000" y="-5549150"/>
            <a:ext cx="11988000" cy="69639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1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720000" y="2245839"/>
            <a:ext cx="3966300" cy="8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720000" y="3015928"/>
            <a:ext cx="3384300" cy="90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title" idx="2" hasCustomPrompt="1"/>
          </p:nvPr>
        </p:nvSpPr>
        <p:spPr>
          <a:xfrm>
            <a:off x="720668" y="1106002"/>
            <a:ext cx="1764900" cy="147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600"/>
              <a:buNone/>
              <a:defRPr sz="1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4" name="Google Shape;44;p9"/>
          <p:cNvSpPr/>
          <p:nvPr/>
        </p:nvSpPr>
        <p:spPr>
          <a:xfrm>
            <a:off x="-3920975" y="-7133800"/>
            <a:ext cx="11166300" cy="83976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9"/>
          <p:cNvSpPr/>
          <p:nvPr/>
        </p:nvSpPr>
        <p:spPr>
          <a:xfrm>
            <a:off x="-3920975" y="3879700"/>
            <a:ext cx="11166300" cy="83976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title"/>
          </p:nvPr>
        </p:nvSpPr>
        <p:spPr>
          <a:xfrm>
            <a:off x="3942100" y="540000"/>
            <a:ext cx="4481700" cy="265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58505"/>
            <a:ext cx="6576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>
            <a:spLocks noGrp="1"/>
          </p:cNvSpPr>
          <p:nvPr>
            <p:ph type="subTitle" idx="1"/>
          </p:nvPr>
        </p:nvSpPr>
        <p:spPr>
          <a:xfrm>
            <a:off x="1284000" y="1749340"/>
            <a:ext cx="6576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bg>
      <p:bgPr>
        <a:solidFill>
          <a:schemeClr val="dk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subTitle" idx="1"/>
          </p:nvPr>
        </p:nvSpPr>
        <p:spPr>
          <a:xfrm>
            <a:off x="860575" y="2245155"/>
            <a:ext cx="2907600" cy="135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title"/>
          </p:nvPr>
        </p:nvSpPr>
        <p:spPr>
          <a:xfrm>
            <a:off x="860575" y="1686400"/>
            <a:ext cx="2907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15"/>
          <p:cNvSpPr/>
          <p:nvPr/>
        </p:nvSpPr>
        <p:spPr>
          <a:xfrm rot="-406055">
            <a:off x="-1137757" y="-383149"/>
            <a:ext cx="12156099" cy="6038774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2"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subTitle" idx="1"/>
          </p:nvPr>
        </p:nvSpPr>
        <p:spPr>
          <a:xfrm>
            <a:off x="720000" y="1141525"/>
            <a:ext cx="3852000" cy="346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subTitle" idx="2"/>
          </p:nvPr>
        </p:nvSpPr>
        <p:spPr>
          <a:xfrm>
            <a:off x="4572000" y="1141525"/>
            <a:ext cx="3852000" cy="346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88" name="Google Shape;88;p16"/>
          <p:cNvGrpSpPr/>
          <p:nvPr/>
        </p:nvGrpSpPr>
        <p:grpSpPr>
          <a:xfrm rot="-621827">
            <a:off x="-2189083" y="3222686"/>
            <a:ext cx="13823530" cy="7405910"/>
            <a:chOff x="-2569729" y="2917549"/>
            <a:chExt cx="13823325" cy="7405800"/>
          </a:xfrm>
        </p:grpSpPr>
        <p:sp>
          <p:nvSpPr>
            <p:cNvPr id="89" name="Google Shape;89;p16"/>
            <p:cNvSpPr/>
            <p:nvPr/>
          </p:nvSpPr>
          <p:spPr>
            <a:xfrm rot="-613813">
              <a:off x="-1278475" y="3954552"/>
              <a:ext cx="12155142" cy="5331792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6"/>
            <p:cNvSpPr/>
            <p:nvPr/>
          </p:nvSpPr>
          <p:spPr>
            <a:xfrm rot="390709">
              <a:off x="-2306689" y="3700482"/>
              <a:ext cx="12155219" cy="5331779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/>
          <p:nvPr/>
        </p:nvSpPr>
        <p:spPr>
          <a:xfrm rot="-2836094">
            <a:off x="-1105604" y="-1698248"/>
            <a:ext cx="9637072" cy="10727255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601703" y="3556950"/>
            <a:ext cx="2844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subTitle" idx="1"/>
          </p:nvPr>
        </p:nvSpPr>
        <p:spPr>
          <a:xfrm>
            <a:off x="601703" y="4056250"/>
            <a:ext cx="2844300" cy="10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title" idx="2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8"/>
          <p:cNvSpPr txBox="1">
            <a:spLocks noGrp="1"/>
          </p:cNvSpPr>
          <p:nvPr>
            <p:ph type="title" idx="3"/>
          </p:nvPr>
        </p:nvSpPr>
        <p:spPr>
          <a:xfrm>
            <a:off x="5697997" y="3187996"/>
            <a:ext cx="2844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subTitle" idx="4"/>
          </p:nvPr>
        </p:nvSpPr>
        <p:spPr>
          <a:xfrm>
            <a:off x="5697997" y="3611096"/>
            <a:ext cx="2844300" cy="10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7" name="Google Shape;107;p18"/>
          <p:cNvSpPr txBox="1">
            <a:spLocks noGrp="1"/>
          </p:cNvSpPr>
          <p:nvPr>
            <p:ph type="title" idx="5"/>
          </p:nvPr>
        </p:nvSpPr>
        <p:spPr>
          <a:xfrm>
            <a:off x="5697997" y="1338974"/>
            <a:ext cx="2844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8" name="Google Shape;108;p18"/>
          <p:cNvSpPr txBox="1">
            <a:spLocks noGrp="1"/>
          </p:cNvSpPr>
          <p:nvPr>
            <p:ph type="subTitle" idx="6"/>
          </p:nvPr>
        </p:nvSpPr>
        <p:spPr>
          <a:xfrm>
            <a:off x="5697997" y="1838274"/>
            <a:ext cx="2844300" cy="10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title" idx="7"/>
          </p:nvPr>
        </p:nvSpPr>
        <p:spPr>
          <a:xfrm>
            <a:off x="601703" y="1778775"/>
            <a:ext cx="2844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subTitle" idx="8"/>
          </p:nvPr>
        </p:nvSpPr>
        <p:spPr>
          <a:xfrm>
            <a:off x="601703" y="2278075"/>
            <a:ext cx="2844300" cy="10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1_1_1_1_1_1">
    <p:bg>
      <p:bgPr>
        <a:solidFill>
          <a:schemeClr val="dk1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7" name="Google Shape;177;p27"/>
          <p:cNvSpPr/>
          <p:nvPr/>
        </p:nvSpPr>
        <p:spPr>
          <a:xfrm rot="557943">
            <a:off x="2958302" y="-3103868"/>
            <a:ext cx="8757487" cy="4641531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7"/>
          <p:cNvSpPr/>
          <p:nvPr/>
        </p:nvSpPr>
        <p:spPr>
          <a:xfrm rot="1234121">
            <a:off x="3128301" y="-3103941"/>
            <a:ext cx="8757581" cy="464169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CUSTOM_1_1_1_1_1_1_1">
    <p:bg>
      <p:bgPr>
        <a:solidFill>
          <a:schemeClr val="l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/>
          <p:nvPr/>
        </p:nvSpPr>
        <p:spPr>
          <a:xfrm rot="-1360045">
            <a:off x="-2119911" y="-3152816"/>
            <a:ext cx="8757557" cy="4641495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30"/>
          <p:cNvSpPr/>
          <p:nvPr/>
        </p:nvSpPr>
        <p:spPr>
          <a:xfrm rot="-683885">
            <a:off x="-2442420" y="-3990798"/>
            <a:ext cx="8757518" cy="4641542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solidFill>
          <a:schemeClr val="dk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/>
          <p:nvPr/>
        </p:nvSpPr>
        <p:spPr>
          <a:xfrm rot="2513671">
            <a:off x="6665741" y="-1172816"/>
            <a:ext cx="4906394" cy="4704232"/>
          </a:xfrm>
          <a:prstGeom prst="ellipse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31"/>
          <p:cNvSpPr/>
          <p:nvPr/>
        </p:nvSpPr>
        <p:spPr>
          <a:xfrm rot="3164096">
            <a:off x="7072527" y="-1424632"/>
            <a:ext cx="4906497" cy="4704115"/>
          </a:xfrm>
          <a:prstGeom prst="ellipse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31"/>
          <p:cNvSpPr/>
          <p:nvPr/>
        </p:nvSpPr>
        <p:spPr>
          <a:xfrm rot="3164096">
            <a:off x="6898177" y="-417232"/>
            <a:ext cx="4906497" cy="4704115"/>
          </a:xfrm>
          <a:prstGeom prst="ellipse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LANK_1_1_1_1_1_1_1_1_1">
    <p:bg>
      <p:bgPr>
        <a:solidFill>
          <a:schemeClr val="lt1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p32"/>
          <p:cNvGrpSpPr/>
          <p:nvPr/>
        </p:nvGrpSpPr>
        <p:grpSpPr>
          <a:xfrm>
            <a:off x="-994350" y="-4864625"/>
            <a:ext cx="11132700" cy="14872750"/>
            <a:chOff x="-994350" y="-4864625"/>
            <a:chExt cx="11132700" cy="14872750"/>
          </a:xfrm>
        </p:grpSpPr>
        <p:sp>
          <p:nvSpPr>
            <p:cNvPr id="195" name="Google Shape;195;p32"/>
            <p:cNvSpPr/>
            <p:nvPr/>
          </p:nvSpPr>
          <p:spPr>
            <a:xfrm>
              <a:off x="-994350" y="3136375"/>
              <a:ext cx="11132700" cy="6038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32"/>
            <p:cNvSpPr/>
            <p:nvPr/>
          </p:nvSpPr>
          <p:spPr>
            <a:xfrm>
              <a:off x="-994350" y="3969425"/>
              <a:ext cx="11132700" cy="6038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32"/>
            <p:cNvSpPr/>
            <p:nvPr/>
          </p:nvSpPr>
          <p:spPr>
            <a:xfrm>
              <a:off x="-994350" y="-4864625"/>
              <a:ext cx="11132700" cy="6038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32"/>
            <p:cNvSpPr/>
            <p:nvPr/>
          </p:nvSpPr>
          <p:spPr>
            <a:xfrm>
              <a:off x="-994350" y="-4031575"/>
              <a:ext cx="11132700" cy="6038700"/>
            </a:xfrm>
            <a:prstGeom prst="ellipse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morant Upright"/>
              <a:buNone/>
              <a:defRPr sz="4000" b="1">
                <a:solidFill>
                  <a:schemeClr val="dk1"/>
                </a:solidFill>
                <a:latin typeface="Cormorant Upright"/>
                <a:ea typeface="Cormorant Upright"/>
                <a:cs typeface="Cormorant Upright"/>
                <a:sym typeface="Cormorant Upr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morant Upright"/>
              <a:buNone/>
              <a:defRPr sz="4000" b="1">
                <a:solidFill>
                  <a:schemeClr val="dk1"/>
                </a:solidFill>
                <a:latin typeface="Cormorant Upright"/>
                <a:ea typeface="Cormorant Upright"/>
                <a:cs typeface="Cormorant Upright"/>
                <a:sym typeface="Cormorant Upr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morant Upright"/>
              <a:buNone/>
              <a:defRPr sz="4000" b="1">
                <a:solidFill>
                  <a:schemeClr val="dk1"/>
                </a:solidFill>
                <a:latin typeface="Cormorant Upright"/>
                <a:ea typeface="Cormorant Upright"/>
                <a:cs typeface="Cormorant Upright"/>
                <a:sym typeface="Cormorant Upr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morant Upright"/>
              <a:buNone/>
              <a:defRPr sz="4000" b="1">
                <a:solidFill>
                  <a:schemeClr val="dk1"/>
                </a:solidFill>
                <a:latin typeface="Cormorant Upright"/>
                <a:ea typeface="Cormorant Upright"/>
                <a:cs typeface="Cormorant Upright"/>
                <a:sym typeface="Cormorant Upr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morant Upright"/>
              <a:buNone/>
              <a:defRPr sz="4000" b="1">
                <a:solidFill>
                  <a:schemeClr val="dk1"/>
                </a:solidFill>
                <a:latin typeface="Cormorant Upright"/>
                <a:ea typeface="Cormorant Upright"/>
                <a:cs typeface="Cormorant Upright"/>
                <a:sym typeface="Cormorant Upr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morant Upright"/>
              <a:buNone/>
              <a:defRPr sz="4000" b="1">
                <a:solidFill>
                  <a:schemeClr val="dk1"/>
                </a:solidFill>
                <a:latin typeface="Cormorant Upright"/>
                <a:ea typeface="Cormorant Upright"/>
                <a:cs typeface="Cormorant Upright"/>
                <a:sym typeface="Cormorant Upr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morant Upright"/>
              <a:buNone/>
              <a:defRPr sz="4000" b="1">
                <a:solidFill>
                  <a:schemeClr val="dk1"/>
                </a:solidFill>
                <a:latin typeface="Cormorant Upright"/>
                <a:ea typeface="Cormorant Upright"/>
                <a:cs typeface="Cormorant Upright"/>
                <a:sym typeface="Cormorant Upr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morant Upright"/>
              <a:buNone/>
              <a:defRPr sz="4000" b="1">
                <a:solidFill>
                  <a:schemeClr val="dk1"/>
                </a:solidFill>
                <a:latin typeface="Cormorant Upright"/>
                <a:ea typeface="Cormorant Upright"/>
                <a:cs typeface="Cormorant Upright"/>
                <a:sym typeface="Cormorant Upr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ormorant Upright"/>
              <a:buNone/>
              <a:defRPr sz="4000" b="1">
                <a:solidFill>
                  <a:schemeClr val="dk1"/>
                </a:solidFill>
                <a:latin typeface="Cormorant Upright"/>
                <a:ea typeface="Cormorant Upright"/>
                <a:cs typeface="Cormorant Upright"/>
                <a:sym typeface="Cormorant Upr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●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Char char="○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oppins"/>
              <a:buChar char="■"/>
              <a:defRPr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1" r:id="rId10"/>
    <p:sldLayoutId id="2147483662" r:id="rId11"/>
    <p:sldLayoutId id="2147483664" r:id="rId12"/>
    <p:sldLayoutId id="2147483673" r:id="rId13"/>
    <p:sldLayoutId id="2147483674" r:id="rId14"/>
    <p:sldLayoutId id="2147483676" r:id="rId15"/>
    <p:sldLayoutId id="2147483677" r:id="rId16"/>
    <p:sldLayoutId id="2147483678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5"/>
          <p:cNvSpPr txBox="1">
            <a:spLocks noGrp="1"/>
          </p:cNvSpPr>
          <p:nvPr>
            <p:ph type="title"/>
          </p:nvPr>
        </p:nvSpPr>
        <p:spPr>
          <a:xfrm>
            <a:off x="2689860" y="0"/>
            <a:ext cx="6454140" cy="48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Влияние </a:t>
            </a:r>
            <a:r>
              <a:rPr lang="ru-RU" sz="3600" dirty="0" err="1"/>
              <a:t>противогололёдных</a:t>
            </a:r>
            <a:r>
              <a:rPr lang="ru-RU" sz="3600" dirty="0"/>
              <a:t> реагентов на окружающую среду.</a:t>
            </a:r>
            <a:endParaRPr sz="3600" dirty="0"/>
          </a:p>
        </p:txBody>
      </p:sp>
      <p:sp>
        <p:nvSpPr>
          <p:cNvPr id="392" name="Google Shape;392;p45"/>
          <p:cNvSpPr/>
          <p:nvPr/>
        </p:nvSpPr>
        <p:spPr>
          <a:xfrm rot="-2836270">
            <a:off x="1072835" y="-3614237"/>
            <a:ext cx="7697530" cy="12045424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45"/>
          <p:cNvSpPr/>
          <p:nvPr/>
        </p:nvSpPr>
        <p:spPr>
          <a:xfrm rot="-3495413">
            <a:off x="1456425" y="-3063363"/>
            <a:ext cx="7697414" cy="12045245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30B741-983F-4346-88D1-4813F9EEB8C2}"/>
              </a:ext>
            </a:extLst>
          </p:cNvPr>
          <p:cNvSpPr txBox="1"/>
          <p:nvPr/>
        </p:nvSpPr>
        <p:spPr>
          <a:xfrm>
            <a:off x="5450344" y="2943922"/>
            <a:ext cx="3562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подготовила ученица 9 «В» класса </a:t>
            </a:r>
          </a:p>
          <a:p>
            <a:pPr algn="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Волкова Татьяна</a:t>
            </a:r>
          </a:p>
          <a:p>
            <a:pPr algn="r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СОШ №1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AD92DA-0BE0-469F-8BA8-14221CDB5C3F}"/>
              </a:ext>
            </a:extLst>
          </p:cNvPr>
          <p:cNvSpPr txBox="1"/>
          <p:nvPr/>
        </p:nvSpPr>
        <p:spPr>
          <a:xfrm flipH="1">
            <a:off x="4940595" y="4582118"/>
            <a:ext cx="4203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 Воронкова К. А.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FDFCBB-8827-4AE0-AAC0-B476F4ADBC79}"/>
              </a:ext>
            </a:extLst>
          </p:cNvPr>
          <p:cNvSpPr txBox="1"/>
          <p:nvPr/>
        </p:nvSpPr>
        <p:spPr>
          <a:xfrm>
            <a:off x="-52039" y="0"/>
            <a:ext cx="42002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6"/>
          <p:cNvSpPr txBox="1">
            <a:spLocks noGrp="1"/>
          </p:cNvSpPr>
          <p:nvPr>
            <p:ph type="title"/>
          </p:nvPr>
        </p:nvSpPr>
        <p:spPr>
          <a:xfrm>
            <a:off x="720000" y="-29737"/>
            <a:ext cx="7704000" cy="115972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/>
              <a:t>Актуальность.</a:t>
            </a:r>
            <a:endParaRPr sz="3200" dirty="0"/>
          </a:p>
        </p:txBody>
      </p:sp>
      <p:sp>
        <p:nvSpPr>
          <p:cNvPr id="216" name="Google Shape;216;p36"/>
          <p:cNvSpPr txBox="1">
            <a:spLocks noGrp="1"/>
          </p:cNvSpPr>
          <p:nvPr>
            <p:ph type="body" idx="1"/>
          </p:nvPr>
        </p:nvSpPr>
        <p:spPr>
          <a:xfrm>
            <a:off x="719999" y="854927"/>
            <a:ext cx="7704001" cy="37263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На сегодняшний день резко возросла борьба со скользкостью на дорогах. С развитием технологий развиваются и методы борьбы с гололедом. Но, к сожалению, огромное количество антигололедных препаратов пагубно влияют на окружающую среду, а также жизнедеятельность человека. Именно поэтому необходимо проанализировав современные методы борьбы с гололедом, разработать наиболее безопасные и экологически безвредные. В связи с вышеизложенным, можно определить цель моей работы.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11A97D-6BD3-4611-BDBF-9A1D7BDEF49F}"/>
              </a:ext>
            </a:extLst>
          </p:cNvPr>
          <p:cNvSpPr txBox="1"/>
          <p:nvPr/>
        </p:nvSpPr>
        <p:spPr>
          <a:xfrm>
            <a:off x="719998" y="3491100"/>
            <a:ext cx="7323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92967D"/>
                </a:solidFill>
              </a:rPr>
              <a:t>Цель моего проекта: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907264-B537-4193-B299-AE9291AA6EAD}"/>
              </a:ext>
            </a:extLst>
          </p:cNvPr>
          <p:cNvSpPr txBox="1"/>
          <p:nvPr/>
        </p:nvSpPr>
        <p:spPr>
          <a:xfrm>
            <a:off x="719998" y="4066478"/>
            <a:ext cx="6900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влияния реагентов на живую и неживую природу, а также нахождение наиболее щадящих реагентов для использования.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57"/>
          <p:cNvSpPr/>
          <p:nvPr/>
        </p:nvSpPr>
        <p:spPr>
          <a:xfrm rot="49694">
            <a:off x="-1405149" y="1666339"/>
            <a:ext cx="11954449" cy="69582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57"/>
          <p:cNvSpPr txBox="1">
            <a:spLocks noGrp="1"/>
          </p:cNvSpPr>
          <p:nvPr>
            <p:ph type="title" idx="4294967295"/>
          </p:nvPr>
        </p:nvSpPr>
        <p:spPr>
          <a:xfrm>
            <a:off x="4927244" y="2750939"/>
            <a:ext cx="2753815" cy="11226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исследования влияния реагентов на растительность.</a:t>
            </a:r>
            <a:endParaRPr sz="1800" b="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2" name="Google Shape;632;p57"/>
          <p:cNvSpPr txBox="1">
            <a:spLocks noGrp="1"/>
          </p:cNvSpPr>
          <p:nvPr>
            <p:ph type="subTitle" idx="4294967295"/>
          </p:nvPr>
        </p:nvSpPr>
        <p:spPr>
          <a:xfrm>
            <a:off x="3802381" y="7222706"/>
            <a:ext cx="4892040" cy="538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It’s composed of hydrogen and helium</a:t>
            </a:r>
            <a:endParaRPr dirty="0"/>
          </a:p>
        </p:txBody>
      </p:sp>
      <p:sp>
        <p:nvSpPr>
          <p:cNvPr id="634" name="Google Shape;634;p57"/>
          <p:cNvSpPr txBox="1">
            <a:spLocks noGrp="1"/>
          </p:cNvSpPr>
          <p:nvPr>
            <p:ph type="title" idx="4294967295"/>
          </p:nvPr>
        </p:nvSpPr>
        <p:spPr>
          <a:xfrm>
            <a:off x="280897" y="3873580"/>
            <a:ext cx="2797392" cy="126991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с историей применения реагентов.</a:t>
            </a:r>
            <a:endParaRPr sz="1800" b="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5" name="Google Shape;635;p57"/>
          <p:cNvSpPr/>
          <p:nvPr/>
        </p:nvSpPr>
        <p:spPr>
          <a:xfrm rot="-895125">
            <a:off x="1672086" y="1999108"/>
            <a:ext cx="174792" cy="66148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57"/>
          <p:cNvSpPr/>
          <p:nvPr/>
        </p:nvSpPr>
        <p:spPr>
          <a:xfrm rot="472809" flipH="1">
            <a:off x="5887971" y="1748423"/>
            <a:ext cx="175053" cy="65976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57"/>
          <p:cNvSpPr/>
          <p:nvPr/>
        </p:nvSpPr>
        <p:spPr>
          <a:xfrm rot="1029632" flipH="1">
            <a:off x="7297080" y="2082669"/>
            <a:ext cx="174886" cy="65949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5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dirty="0"/>
              <a:t>Введение.</a:t>
            </a:r>
            <a:endParaRPr sz="3200" dirty="0"/>
          </a:p>
        </p:txBody>
      </p:sp>
      <p:sp>
        <p:nvSpPr>
          <p:cNvPr id="639" name="Google Shape;639;p57"/>
          <p:cNvSpPr/>
          <p:nvPr/>
        </p:nvSpPr>
        <p:spPr>
          <a:xfrm rot="5897">
            <a:off x="4484550" y="1631939"/>
            <a:ext cx="174900" cy="66000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57"/>
          <p:cNvSpPr/>
          <p:nvPr/>
        </p:nvSpPr>
        <p:spPr>
          <a:xfrm rot="-336766">
            <a:off x="3081098" y="1710595"/>
            <a:ext cx="174838" cy="66001"/>
          </a:xfrm>
          <a:prstGeom prst="ellipse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57"/>
          <p:cNvSpPr txBox="1">
            <a:spLocks noGrp="1"/>
          </p:cNvSpPr>
          <p:nvPr>
            <p:ph type="title" idx="4294967295"/>
          </p:nvPr>
        </p:nvSpPr>
        <p:spPr>
          <a:xfrm>
            <a:off x="1551825" y="2750939"/>
            <a:ext cx="2663650" cy="11808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способов борьбы с гололёдом в разных странах.</a:t>
            </a:r>
            <a:endParaRPr sz="1800" b="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2" name="Google Shape;642;p57"/>
          <p:cNvSpPr txBox="1">
            <a:spLocks noGrp="1"/>
          </p:cNvSpPr>
          <p:nvPr>
            <p:ph type="subTitle" idx="4294967295"/>
          </p:nvPr>
        </p:nvSpPr>
        <p:spPr>
          <a:xfrm flipH="1" flipV="1">
            <a:off x="10265341" y="6929022"/>
            <a:ext cx="45719" cy="4571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643" name="Google Shape;643;p57"/>
          <p:cNvSpPr txBox="1">
            <a:spLocks noGrp="1"/>
          </p:cNvSpPr>
          <p:nvPr>
            <p:ph type="title" idx="4294967295"/>
          </p:nvPr>
        </p:nvSpPr>
        <p:spPr>
          <a:xfrm>
            <a:off x="3038925" y="1906814"/>
            <a:ext cx="3064129" cy="986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состава современных реагентов.</a:t>
            </a:r>
            <a:endParaRPr sz="1800" b="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4" name="Google Shape;644;p57"/>
          <p:cNvSpPr txBox="1">
            <a:spLocks noGrp="1"/>
          </p:cNvSpPr>
          <p:nvPr>
            <p:ph type="subTitle" idx="4294967295"/>
          </p:nvPr>
        </p:nvSpPr>
        <p:spPr>
          <a:xfrm flipV="1">
            <a:off x="9204961" y="7176442"/>
            <a:ext cx="1060380" cy="462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645" name="Google Shape;645;p57"/>
          <p:cNvSpPr txBox="1">
            <a:spLocks noGrp="1"/>
          </p:cNvSpPr>
          <p:nvPr>
            <p:ph type="title" idx="4294967295"/>
          </p:nvPr>
        </p:nvSpPr>
        <p:spPr>
          <a:xfrm>
            <a:off x="5970974" y="3873580"/>
            <a:ext cx="3205773" cy="14072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токсичного свойства реагентов с помощью эксперимента.</a:t>
            </a:r>
            <a:endParaRPr sz="1800" b="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6" name="Google Shape;646;p57"/>
          <p:cNvSpPr txBox="1">
            <a:spLocks noGrp="1"/>
          </p:cNvSpPr>
          <p:nvPr>
            <p:ph type="subTitle" idx="4294967295"/>
          </p:nvPr>
        </p:nvSpPr>
        <p:spPr>
          <a:xfrm>
            <a:off x="6231774" y="6308202"/>
            <a:ext cx="2192226" cy="1946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dirty="0"/>
              <a:t>Mars is actually a very cold place</a:t>
            </a:r>
            <a:endParaRPr dirty="0"/>
          </a:p>
        </p:txBody>
      </p:sp>
      <p:cxnSp>
        <p:nvCxnSpPr>
          <p:cNvPr id="647" name="Google Shape;647;p57"/>
          <p:cNvCxnSpPr>
            <a:cxnSpLocks/>
            <a:stCxn id="635" idx="4"/>
          </p:cNvCxnSpPr>
          <p:nvPr/>
        </p:nvCxnSpPr>
        <p:spPr>
          <a:xfrm flipH="1">
            <a:off x="1616706" y="2064141"/>
            <a:ext cx="151291" cy="1809439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8" name="Google Shape;648;p57"/>
          <p:cNvCxnSpPr>
            <a:cxnSpLocks/>
            <a:stCxn id="640" idx="4"/>
          </p:cNvCxnSpPr>
          <p:nvPr/>
        </p:nvCxnSpPr>
        <p:spPr>
          <a:xfrm flipH="1">
            <a:off x="2959249" y="1776438"/>
            <a:ext cx="212496" cy="101816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9" name="Google Shape;649;p57"/>
          <p:cNvCxnSpPr>
            <a:cxnSpLocks/>
            <a:stCxn id="639" idx="4"/>
            <a:endCxn id="643" idx="0"/>
          </p:cNvCxnSpPr>
          <p:nvPr/>
        </p:nvCxnSpPr>
        <p:spPr>
          <a:xfrm flipH="1">
            <a:off x="4570990" y="1697939"/>
            <a:ext cx="953" cy="20887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50" name="Google Shape;650;p57"/>
          <p:cNvCxnSpPr>
            <a:cxnSpLocks/>
            <a:stCxn id="636" idx="4"/>
          </p:cNvCxnSpPr>
          <p:nvPr/>
        </p:nvCxnSpPr>
        <p:spPr>
          <a:xfrm>
            <a:off x="5970974" y="1814087"/>
            <a:ext cx="209407" cy="99274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51" name="Google Shape;651;p57"/>
          <p:cNvCxnSpPr>
            <a:cxnSpLocks/>
            <a:endCxn id="645" idx="0"/>
          </p:cNvCxnSpPr>
          <p:nvPr/>
        </p:nvCxnSpPr>
        <p:spPr>
          <a:xfrm>
            <a:off x="7368570" y="2086642"/>
            <a:ext cx="205291" cy="1786938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52" name="Google Shape;652;p57"/>
          <p:cNvSpPr txBox="1">
            <a:spLocks noGrp="1"/>
          </p:cNvSpPr>
          <p:nvPr>
            <p:ph type="title" idx="4294967295"/>
          </p:nvPr>
        </p:nvSpPr>
        <p:spPr>
          <a:xfrm>
            <a:off x="2804775" y="1099260"/>
            <a:ext cx="730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653" name="Google Shape;653;p57"/>
          <p:cNvSpPr txBox="1">
            <a:spLocks noGrp="1"/>
          </p:cNvSpPr>
          <p:nvPr>
            <p:ph type="title" idx="4294967295"/>
          </p:nvPr>
        </p:nvSpPr>
        <p:spPr>
          <a:xfrm>
            <a:off x="1394075" y="1378600"/>
            <a:ext cx="730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654" name="Google Shape;654;p57"/>
          <p:cNvSpPr txBox="1">
            <a:spLocks noGrp="1"/>
          </p:cNvSpPr>
          <p:nvPr>
            <p:ph type="title" idx="4294967295"/>
          </p:nvPr>
        </p:nvSpPr>
        <p:spPr>
          <a:xfrm>
            <a:off x="4215475" y="1012685"/>
            <a:ext cx="730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655" name="Google Shape;655;p57"/>
          <p:cNvSpPr txBox="1">
            <a:spLocks noGrp="1"/>
          </p:cNvSpPr>
          <p:nvPr>
            <p:ph type="title" idx="4294967295"/>
          </p:nvPr>
        </p:nvSpPr>
        <p:spPr>
          <a:xfrm>
            <a:off x="5607850" y="1130783"/>
            <a:ext cx="730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656" name="Google Shape;656;p57"/>
          <p:cNvSpPr txBox="1">
            <a:spLocks noGrp="1"/>
          </p:cNvSpPr>
          <p:nvPr>
            <p:ph type="title" idx="4294967295"/>
          </p:nvPr>
        </p:nvSpPr>
        <p:spPr>
          <a:xfrm>
            <a:off x="7014755" y="1464204"/>
            <a:ext cx="730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42"/>
          <p:cNvPicPr preferRelativeResize="0"/>
          <p:nvPr/>
        </p:nvPicPr>
        <p:blipFill rotWithShape="1">
          <a:blip r:embed="rId3">
            <a:alphaModFix/>
          </a:blip>
          <a:srcRect l="923" t="1200" r="42757" b="432"/>
          <a:stretch/>
        </p:blipFill>
        <p:spPr>
          <a:xfrm rot="624">
            <a:off x="5568098" y="263325"/>
            <a:ext cx="3303900" cy="4616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28" name="Google Shape;328;p42"/>
          <p:cNvSpPr/>
          <p:nvPr/>
        </p:nvSpPr>
        <p:spPr>
          <a:xfrm rot="5400000">
            <a:off x="5279675" y="-1627125"/>
            <a:ext cx="11166300" cy="83976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42"/>
          <p:cNvSpPr txBox="1">
            <a:spLocks noGrp="1"/>
          </p:cNvSpPr>
          <p:nvPr>
            <p:ph type="title"/>
          </p:nvPr>
        </p:nvSpPr>
        <p:spPr>
          <a:xfrm>
            <a:off x="271583" y="669425"/>
            <a:ext cx="5376000" cy="17909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dirty="0"/>
              <a:t>01</a:t>
            </a:r>
            <a:br>
              <a:rPr lang="ru-RU" sz="7200" dirty="0"/>
            </a:br>
            <a:r>
              <a:rPr lang="ru-RU" sz="4000" dirty="0"/>
              <a:t>Немного из истории </a:t>
            </a:r>
            <a:r>
              <a:rPr lang="ru-RU" sz="4000" dirty="0" err="1"/>
              <a:t>противогололёдных</a:t>
            </a:r>
            <a:r>
              <a:rPr lang="ru-RU" sz="4000" dirty="0"/>
              <a:t> реагентов</a:t>
            </a:r>
            <a:endParaRPr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4C3E16-1D3E-4226-9F4D-69D2124C0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131" y="1691813"/>
            <a:ext cx="1753712" cy="124292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8E4617-C96A-4727-B2E0-761376FC4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09" y="787197"/>
            <a:ext cx="2468137" cy="21475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540DD69-F039-4985-A718-D91AE1713670}"/>
              </a:ext>
            </a:extLst>
          </p:cNvPr>
          <p:cNvSpPr txBox="1"/>
          <p:nvPr/>
        </p:nvSpPr>
        <p:spPr>
          <a:xfrm flipH="1">
            <a:off x="328979" y="67448"/>
            <a:ext cx="8486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Пескосоляная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смесь,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поваренная (техническая) соль (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NaCl)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речной песок, смешанные в пропорции  1:5.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5FBD41-58D1-4CC1-929C-0A4CFAFF95AA}"/>
              </a:ext>
            </a:extLst>
          </p:cNvPr>
          <p:cNvSpPr txBox="1"/>
          <p:nvPr/>
        </p:nvSpPr>
        <p:spPr>
          <a:xfrm>
            <a:off x="2650346" y="717824"/>
            <a:ext cx="3652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rgbClr val="FDF7C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Плюсы </a:t>
            </a:r>
            <a:r>
              <a:rPr lang="ru-RU" sz="1800" b="1" dirty="0" err="1">
                <a:solidFill>
                  <a:srgbClr val="FDF7C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пескосоляной</a:t>
            </a:r>
            <a:r>
              <a:rPr lang="ru-RU" sz="1800" b="1" dirty="0">
                <a:solidFill>
                  <a:srgbClr val="FDF7C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смеси:</a:t>
            </a:r>
          </a:p>
          <a:p>
            <a:endParaRPr lang="ru-RU" sz="18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38265B-39A4-4237-9B8F-85DF3A43A6B9}"/>
              </a:ext>
            </a:extLst>
          </p:cNvPr>
          <p:cNvSpPr txBox="1"/>
          <p:nvPr/>
        </p:nvSpPr>
        <p:spPr>
          <a:xfrm>
            <a:off x="2650346" y="1243118"/>
            <a:ext cx="6217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Успешно борется со скользкостью .</a:t>
            </a:r>
          </a:p>
          <a:p>
            <a:pPr marL="342900" indent="-342900"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Доступная стоимость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2B087B-5E36-42C5-85E4-6C24B47CA0F1}"/>
              </a:ext>
            </a:extLst>
          </p:cNvPr>
          <p:cNvSpPr txBox="1"/>
          <p:nvPr/>
        </p:nvSpPr>
        <p:spPr>
          <a:xfrm>
            <a:off x="106326" y="3049946"/>
            <a:ext cx="90376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DF7C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Минусы </a:t>
            </a:r>
            <a:r>
              <a:rPr lang="ru-RU" sz="1600" b="1" dirty="0" err="1">
                <a:solidFill>
                  <a:srgbClr val="FDF7C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пескосоляной</a:t>
            </a:r>
            <a:r>
              <a:rPr lang="ru-RU" sz="1600" b="1" dirty="0">
                <a:solidFill>
                  <a:srgbClr val="FDF7C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смеси</a:t>
            </a:r>
            <a:r>
              <a:rPr lang="ru-RU" sz="1600" dirty="0">
                <a:solidFill>
                  <a:srgbClr val="FFCC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следующее утро после применения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пескосоляной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смеси дороги вновь покрываются льдом и операцию требуется проводить повторно.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 загрязнения поверхности, а также ливневых стоков.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Большие финансовые расходы, идущие в пользу вывоза песка на свалки (следствие 1-ого и 2-ого пунктов.) </a:t>
            </a:r>
          </a:p>
        </p:txBody>
      </p:sp>
    </p:spTree>
    <p:extLst>
      <p:ext uri="{BB962C8B-B14F-4D97-AF65-F5344CB8AC3E}">
        <p14:creationId xmlns:p14="http://schemas.microsoft.com/office/powerpoint/2010/main" val="861829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A426FD0-9718-4041-BBB6-7106B5B5F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4810" y="2914186"/>
            <a:ext cx="2051823" cy="190964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65CD3A6-A6B0-4F47-9584-C030B5B00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914186"/>
            <a:ext cx="2163929" cy="19096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8622E7E-640C-44FD-BAB7-EC96F0396247}"/>
              </a:ext>
            </a:extLst>
          </p:cNvPr>
          <p:cNvSpPr txBox="1"/>
          <p:nvPr/>
        </p:nvSpPr>
        <p:spPr>
          <a:xfrm>
            <a:off x="237891" y="199252"/>
            <a:ext cx="8608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Гранитная и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мраморная</a:t>
            </a:r>
            <a:r>
              <a:rPr lang="ru-RU" sz="20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крошка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мелкой фракции.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1C9041-464B-41E4-8A51-F14E1C67F163}"/>
              </a:ext>
            </a:extLst>
          </p:cNvPr>
          <p:cNvSpPr txBox="1"/>
          <p:nvPr/>
        </p:nvSpPr>
        <p:spPr>
          <a:xfrm>
            <a:off x="315863" y="1058234"/>
            <a:ext cx="58722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метод не обрёл заслуженной популярности из-за </a:t>
            </a:r>
            <a:r>
              <a:rPr lang="ru-RU" sz="18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дорогой себестоимости материала</a:t>
            </a:r>
            <a:r>
              <a:rPr lang="ru-RU" sz="1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признан </a:t>
            </a:r>
            <a:r>
              <a:rPr lang="ru-RU" sz="18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экологичным</a:t>
            </a:r>
            <a:r>
              <a:rPr lang="ru-RU" sz="1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 том что поставленную задачу выполнял не хуже </a:t>
            </a:r>
            <a:r>
              <a:rPr lang="ru-RU" sz="1800" dirty="0" err="1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пескосоляной</a:t>
            </a:r>
            <a:r>
              <a:rPr lang="ru-RU" sz="1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смеси.</a:t>
            </a:r>
          </a:p>
        </p:txBody>
      </p:sp>
    </p:spTree>
    <p:extLst>
      <p:ext uri="{BB962C8B-B14F-4D97-AF65-F5344CB8AC3E}">
        <p14:creationId xmlns:p14="http://schemas.microsoft.com/office/powerpoint/2010/main" val="1277229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E05519C-7FF8-4E68-B7F9-6021AEA960DB}"/>
              </a:ext>
            </a:extLst>
          </p:cNvPr>
          <p:cNvSpPr txBox="1"/>
          <p:nvPr/>
        </p:nvSpPr>
        <p:spPr>
          <a:xfrm>
            <a:off x="220980" y="289560"/>
            <a:ext cx="85382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rgbClr val="FDF7C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Соль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FDF7C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Минусы применения соли в виде реагента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99061C-469A-4057-BC74-91608B5DF122}"/>
              </a:ext>
            </a:extLst>
          </p:cNvPr>
          <p:cNvSpPr txBox="1"/>
          <p:nvPr/>
        </p:nvSpPr>
        <p:spPr>
          <a:xfrm>
            <a:off x="123191" y="1466324"/>
            <a:ext cx="55397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соли разъедать обувь пешеходов, шины автомобилей, а также велосипедов.</a:t>
            </a:r>
          </a:p>
          <a:p>
            <a:pPr marL="342900" indent="-342900"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Соль – причина появление атипичного дерматита у собак и кошек.</a:t>
            </a:r>
          </a:p>
          <a:p>
            <a:pPr marL="342900" indent="-342900"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накапливаться в почве и тем самым уменьшать процент зелёных насаждений.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671DEA0-F64A-484C-AF5E-2ADA8E6EA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4080" y="2150059"/>
            <a:ext cx="2847220" cy="230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988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CD9BD8-E126-4449-BDB5-4A35B85A2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42" y="1214838"/>
            <a:ext cx="2943923" cy="24261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5316D3-7FB9-4A83-803B-88E3F628FEE6}"/>
              </a:ext>
            </a:extLst>
          </p:cNvPr>
          <p:cNvSpPr txBox="1"/>
          <p:nvPr/>
        </p:nvSpPr>
        <p:spPr>
          <a:xfrm>
            <a:off x="3410857" y="32814"/>
            <a:ext cx="5858382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rgbClr val="FDF7C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Хлористый кальций, ингибированный фосфатами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b="1" i="1" dirty="0">
                <a:solidFill>
                  <a:srgbClr val="FDF7C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Модифицированный хлористый кальций и магний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были признаны экологически безопасными, однако имели </a:t>
            </a:r>
            <a:r>
              <a:rPr lang="ru-RU" sz="1800" dirty="0">
                <a:solidFill>
                  <a:srgbClr val="FDF7C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ряд минусов</a:t>
            </a: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0C976E-776E-4094-BD38-50B5C3E85A4D}"/>
              </a:ext>
            </a:extLst>
          </p:cNvPr>
          <p:cNvSpPr txBox="1"/>
          <p:nvPr/>
        </p:nvSpPr>
        <p:spPr>
          <a:xfrm>
            <a:off x="3491708" y="2659900"/>
            <a:ext cx="53823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Способность оставлять </a:t>
            </a:r>
            <a:r>
              <a:rPr lang="ru-RU" sz="18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«масляную» плёнку </a:t>
            </a:r>
            <a:r>
              <a:rPr lang="ru-RU" sz="1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дороге, тем самым увеличивая тормозной путь автомобилей.</a:t>
            </a:r>
          </a:p>
          <a:p>
            <a:r>
              <a:rPr lang="ru-RU" sz="1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Способность хлористого магния </a:t>
            </a:r>
            <a:r>
              <a:rPr lang="ru-RU" sz="18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накапливать анионы</a:t>
            </a:r>
            <a:r>
              <a:rPr lang="ru-RU" sz="1800" b="1" i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магния в водах.</a:t>
            </a:r>
            <a:endParaRPr lang="ru-RU" sz="1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444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53"/>
          <p:cNvPicPr preferRelativeResize="0"/>
          <p:nvPr/>
        </p:nvPicPr>
        <p:blipFill rotWithShape="1">
          <a:blip r:embed="rId3">
            <a:alphaModFix/>
          </a:blip>
          <a:srcRect t="20386" b="20386"/>
          <a:stretch/>
        </p:blipFill>
        <p:spPr>
          <a:xfrm rot="485">
            <a:off x="2445600" y="1993800"/>
            <a:ext cx="4252800" cy="31494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50" name="Google Shape;550;p53"/>
          <p:cNvSpPr txBox="1">
            <a:spLocks noGrp="1"/>
          </p:cNvSpPr>
          <p:nvPr>
            <p:ph type="title" idx="2"/>
          </p:nvPr>
        </p:nvSpPr>
        <p:spPr>
          <a:xfrm>
            <a:off x="551741" y="535473"/>
            <a:ext cx="7056117" cy="81134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dirty="0">
                <a:latin typeface="Cormorant" panose="00000500000000000000" pitchFamily="2" charset="-52"/>
                <a:cs typeface="Times New Roman" panose="02020603050405020304" pitchFamily="18" charset="0"/>
              </a:rPr>
              <a:t>02</a:t>
            </a:r>
            <a:br>
              <a:rPr lang="ru-RU" sz="7200" dirty="0">
                <a:latin typeface="Cormorant" panose="00000500000000000000" pitchFamily="2" charset="-52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борятся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гололёдом в странах зарубежья?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DC1928-7593-4308-9131-392B88F1852C}"/>
              </a:ext>
            </a:extLst>
          </p:cNvPr>
          <p:cNvSpPr txBox="1"/>
          <p:nvPr/>
        </p:nvSpPr>
        <p:spPr>
          <a:xfrm>
            <a:off x="275063" y="223024"/>
            <a:ext cx="8571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Европе использование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пескосоляных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смесей началось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Швеции в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1947 году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Затем подключилась Великобритания, а затем и Россия.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AA97F6-46E4-4716-94B7-EA13DA931234}"/>
              </a:ext>
            </a:extLst>
          </p:cNvPr>
          <p:cNvSpPr txBox="1"/>
          <p:nvPr/>
        </p:nvSpPr>
        <p:spPr>
          <a:xfrm>
            <a:off x="364273" y="996176"/>
            <a:ext cx="85715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Сейчас в некоторых странах Европы и США по-прежнему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популярен хлорид кальция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 соль там строго дозируется-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30 грамм на один квадратный метр дороги.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D21980-D056-4AC3-AD1D-4A533ECB2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919506"/>
            <a:ext cx="4363845" cy="24546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D3240E-C725-4373-9F93-7EFA9FD03BC3}"/>
              </a:ext>
            </a:extLst>
          </p:cNvPr>
          <p:cNvSpPr txBox="1"/>
          <p:nvPr/>
        </p:nvSpPr>
        <p:spPr>
          <a:xfrm>
            <a:off x="5895278" y="4401014"/>
            <a:ext cx="3040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Нью-Йорк, США</a:t>
            </a:r>
          </a:p>
        </p:txBody>
      </p:sp>
    </p:spTree>
    <p:extLst>
      <p:ext uri="{BB962C8B-B14F-4D97-AF65-F5344CB8AC3E}">
        <p14:creationId xmlns:p14="http://schemas.microsoft.com/office/powerpoint/2010/main" val="2688419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7645CE1A-3134-4E47-A7CB-7D9BD1EC0A3E}"/>
              </a:ext>
            </a:extLst>
          </p:cNvPr>
          <p:cNvSpPr txBox="1"/>
          <p:nvPr/>
        </p:nvSpPr>
        <p:spPr>
          <a:xfrm>
            <a:off x="208156" y="178420"/>
            <a:ext cx="8638478" cy="944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Скандинавские страны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закупали песчано-соляные смеси в России, но использовали с осторожностью, зачастую отказываясь от них в пользу механической чистки дорог или гранитной и мраморной крошки.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3B15733-2200-4706-A39A-9667FEB2B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56" y="1285875"/>
            <a:ext cx="3592666" cy="25717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31C693F-7162-4E28-BEC2-63E1FC579D2B}"/>
              </a:ext>
            </a:extLst>
          </p:cNvPr>
          <p:cNvSpPr txBox="1"/>
          <p:nvPr/>
        </p:nvSpPr>
        <p:spPr>
          <a:xfrm>
            <a:off x="4014439" y="1285876"/>
            <a:ext cx="4631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Швеции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песок смешивают с горячей водой и поливают этой смесью дорогу.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10A61D-A029-4A7B-8216-C967A0FD970E}"/>
              </a:ext>
            </a:extLst>
          </p:cNvPr>
          <p:cNvSpPr txBox="1"/>
          <p:nvPr/>
        </p:nvSpPr>
        <p:spPr>
          <a:xfrm>
            <a:off x="453483" y="4021872"/>
            <a:ext cx="3166946" cy="368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Висбю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Швеция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52A50BC-60D1-40E8-9208-BCAEFBB00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2790" y="2510418"/>
            <a:ext cx="4363844" cy="245466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4749094-E993-4D84-B634-6F9D77519A4A}"/>
              </a:ext>
            </a:extLst>
          </p:cNvPr>
          <p:cNvSpPr txBox="1"/>
          <p:nvPr/>
        </p:nvSpPr>
        <p:spPr>
          <a:xfrm>
            <a:off x="6330175" y="2095527"/>
            <a:ext cx="3769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Стокгольм, Швеция</a:t>
            </a:r>
          </a:p>
        </p:txBody>
      </p:sp>
    </p:spTree>
    <p:extLst>
      <p:ext uri="{BB962C8B-B14F-4D97-AF65-F5344CB8AC3E}">
        <p14:creationId xmlns:p14="http://schemas.microsoft.com/office/powerpoint/2010/main" val="4035165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29AC2B-D81E-4E6E-BE33-691685202DF6}"/>
              </a:ext>
            </a:extLst>
          </p:cNvPr>
          <p:cNvSpPr txBox="1"/>
          <p:nvPr/>
        </p:nvSpPr>
        <p:spPr>
          <a:xfrm>
            <a:off x="364273" y="185854"/>
            <a:ext cx="8526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Финляндии, Австрии и Германии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 измельчённый гравий, который весной собирают с помощью специальной техники, очищают и на следующий год используют снова.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0FA8EB-7CD5-40D0-89D0-F6AE822782F4}"/>
              </a:ext>
            </a:extLst>
          </p:cNvPr>
          <p:cNvSpPr txBox="1"/>
          <p:nvPr/>
        </p:nvSpPr>
        <p:spPr>
          <a:xfrm>
            <a:off x="5471935" y="1310367"/>
            <a:ext cx="4068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Гальштат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Халльштатт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Австрия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71478C1-7A06-450C-BBBD-E261774C5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24" y="1166642"/>
            <a:ext cx="3032803" cy="37910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F4590D-2252-4F55-BB72-2B8C9B49DD97}"/>
              </a:ext>
            </a:extLst>
          </p:cNvPr>
          <p:cNvSpPr txBox="1"/>
          <p:nvPr/>
        </p:nvSpPr>
        <p:spPr>
          <a:xfrm>
            <a:off x="3391458" y="987201"/>
            <a:ext cx="1546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Фройденберг, Германия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FA1DFD3-B236-4D04-AB20-B14E5B0E1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780" y="1807788"/>
            <a:ext cx="4720496" cy="314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59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8F528FA-A584-46CD-B17F-A2C0CB026468}"/>
              </a:ext>
            </a:extLst>
          </p:cNvPr>
          <p:cNvSpPr txBox="1"/>
          <p:nvPr/>
        </p:nvSpPr>
        <p:spPr>
          <a:xfrm>
            <a:off x="4258682" y="85582"/>
            <a:ext cx="47790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Норвегии и Японии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 автомагистралями и пешеходными дорожками проходят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теплокоммуникации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следовательно дорога нагревается и лёд на ней не образуется вовсе.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0018DA-F4CC-4100-8AC8-0103376C8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232" y="2586819"/>
            <a:ext cx="3253740" cy="24891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3CC43CA-DFF1-4B86-BBF7-DB88DB61E3EC}"/>
              </a:ext>
            </a:extLst>
          </p:cNvPr>
          <p:cNvSpPr txBox="1"/>
          <p:nvPr/>
        </p:nvSpPr>
        <p:spPr>
          <a:xfrm>
            <a:off x="330575" y="3686765"/>
            <a:ext cx="1115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Берген, Норвегия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5B0C199-6EB4-46E3-A60E-019EB6E5F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086" y="1562910"/>
            <a:ext cx="2788920" cy="34861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CB4258-4823-4568-8A01-597434944DD2}"/>
              </a:ext>
            </a:extLst>
          </p:cNvPr>
          <p:cNvSpPr txBox="1"/>
          <p:nvPr/>
        </p:nvSpPr>
        <p:spPr>
          <a:xfrm>
            <a:off x="5152912" y="2777139"/>
            <a:ext cx="1112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Киото, Япония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44FD995-C1A3-453C-915E-ECCB81FF3B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32" y="98806"/>
            <a:ext cx="3795207" cy="242186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5FB847E-ADCA-4585-896C-29EB02D269AD}"/>
              </a:ext>
            </a:extLst>
          </p:cNvPr>
          <p:cNvSpPr txBox="1"/>
          <p:nvPr/>
        </p:nvSpPr>
        <p:spPr>
          <a:xfrm>
            <a:off x="3916682" y="1526976"/>
            <a:ext cx="15482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Лофотенские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острова, Норвегия</a:t>
            </a:r>
          </a:p>
        </p:txBody>
      </p:sp>
    </p:spTree>
    <p:extLst>
      <p:ext uri="{BB962C8B-B14F-4D97-AF65-F5344CB8AC3E}">
        <p14:creationId xmlns:p14="http://schemas.microsoft.com/office/powerpoint/2010/main" val="250856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1"/>
          <p:cNvSpPr/>
          <p:nvPr/>
        </p:nvSpPr>
        <p:spPr>
          <a:xfrm>
            <a:off x="-1899450" y="-1615200"/>
            <a:ext cx="7575000" cy="97959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8" name="Google Shape;318;p41"/>
          <p:cNvPicPr preferRelativeResize="0"/>
          <p:nvPr/>
        </p:nvPicPr>
        <p:blipFill rotWithShape="1">
          <a:blip r:embed="rId3">
            <a:alphaModFix/>
          </a:blip>
          <a:srcRect t="59" b="59"/>
          <a:stretch/>
        </p:blipFill>
        <p:spPr>
          <a:xfrm rot="726">
            <a:off x="4763810" y="585600"/>
            <a:ext cx="2842800" cy="3972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21" name="Google Shape;321;p41"/>
          <p:cNvSpPr/>
          <p:nvPr/>
        </p:nvSpPr>
        <p:spPr>
          <a:xfrm>
            <a:off x="-2189000" y="-1864325"/>
            <a:ext cx="7575000" cy="97959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41"/>
          <p:cNvSpPr txBox="1">
            <a:spLocks noGrp="1"/>
          </p:cNvSpPr>
          <p:nvPr>
            <p:ph type="title"/>
          </p:nvPr>
        </p:nvSpPr>
        <p:spPr>
          <a:xfrm>
            <a:off x="612508" y="654450"/>
            <a:ext cx="3852000" cy="262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dirty="0">
                <a:latin typeface="Cormorant" panose="00000500000000000000" pitchFamily="2" charset="-52"/>
                <a:cs typeface="Times New Roman" panose="02020603050405020304" pitchFamily="18" charset="0"/>
              </a:rPr>
              <a:t>03</a:t>
            </a:r>
            <a:br>
              <a:rPr lang="ru-RU" sz="7200" dirty="0">
                <a:latin typeface="Cormorant" panose="00000500000000000000" pitchFamily="2" charset="-52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современных реагентов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D17FDD-1237-43F7-8DC6-6B21B6A7A276}"/>
              </a:ext>
            </a:extLst>
          </p:cNvPr>
          <p:cNvSpPr txBox="1"/>
          <p:nvPr/>
        </p:nvSpPr>
        <p:spPr>
          <a:xfrm rot="10800000" flipV="1">
            <a:off x="293649" y="196265"/>
            <a:ext cx="85567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Борьба с гололёдом в России ведётся по трём направлениям: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сцепления колёс автомобилей с поверхностью,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удаление снежно-ледяных образований с дорожного покрытия,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скользкости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задачи не под силу выполнить одному реагенту в полной мере, поэтому существует целых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метода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характеризуемые своими видами веществ: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07AE03-E1AC-4E32-8E5A-9136FF28E174}"/>
              </a:ext>
            </a:extLst>
          </p:cNvPr>
          <p:cNvSpPr txBox="1"/>
          <p:nvPr/>
        </p:nvSpPr>
        <p:spPr>
          <a:xfrm>
            <a:off x="181577" y="1992581"/>
            <a:ext cx="812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Фрикционный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187BF1-8A40-43FA-9E85-730C5D10EF96}"/>
              </a:ext>
            </a:extLst>
          </p:cNvPr>
          <p:cNvSpPr txBox="1"/>
          <p:nvPr/>
        </p:nvSpPr>
        <p:spPr>
          <a:xfrm>
            <a:off x="215968" y="2361913"/>
            <a:ext cx="44038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в распределении по поверхности материалов, увеличивающих сцепление шин автомобилей или подошвы обуви с поверхностью. Это может быть как песок (также песчано-соляная смесь, но с содержанием хлорида не более 5%), так и щебень. Суть этого способа я раскрыла раннее.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DC24BCC-125D-4750-A2EE-873FF972C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9663" y="2164994"/>
            <a:ext cx="4028369" cy="268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488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0785D5-EB49-4F38-8D55-B3FE8253E3A1}"/>
              </a:ext>
            </a:extLst>
          </p:cNvPr>
          <p:cNvSpPr txBox="1"/>
          <p:nvPr/>
        </p:nvSpPr>
        <p:spPr>
          <a:xfrm>
            <a:off x="231112" y="231113"/>
            <a:ext cx="8380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Химический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95CA8E-AB14-4640-BFEB-2F7DD7D5ED2E}"/>
              </a:ext>
            </a:extLst>
          </p:cNvPr>
          <p:cNvSpPr txBox="1"/>
          <p:nvPr/>
        </p:nvSpPr>
        <p:spPr>
          <a:xfrm>
            <a:off x="231112" y="600445"/>
            <a:ext cx="85009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Химическая промышленность предлагает нам множество современных веществ и смесей, превосходящих соль по температуре плавления, а также с минимизированным уроном для окружающей среды.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31F270-32ED-410E-BEF7-30706461F36E}"/>
              </a:ext>
            </a:extLst>
          </p:cNvPr>
          <p:cNvSpPr txBox="1"/>
          <p:nvPr/>
        </p:nvSpPr>
        <p:spPr>
          <a:xfrm>
            <a:off x="4119823" y="2088827"/>
            <a:ext cx="50241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подразделяются на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жидкие смеси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применимые, как правило, в качестве профилактических (их главная задача создать влагоотталкивающую плёнку). Самым популярным из них является 28% раствор хлористого кальция модифицированного, а также хлористого магния.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719D83C-6F94-45C6-BE22-B82FA0E9B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12" y="1976574"/>
            <a:ext cx="3848519" cy="256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953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922901F-EC13-479E-ABDB-7EF2D5D7760A}"/>
              </a:ext>
            </a:extLst>
          </p:cNvPr>
          <p:cNvSpPr txBox="1"/>
          <p:nvPr/>
        </p:nvSpPr>
        <p:spPr>
          <a:xfrm>
            <a:off x="98697" y="1087318"/>
            <a:ext cx="56997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и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твёрдые (гранулированные)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реагенты, их используют уже после выпадения осадков.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Самыми яркими представителями данной группы являются смеси на основе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технической соли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процент содержания которой может доходить до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60%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в подобных смесях могут содержаться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ацетаты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(эфиры уксусной кислоты и её соли) и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карбамиды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(мочевина- диамид угольной кислоты.)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3EA0AD9-AE4A-49C5-8414-CA2009EF7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349" y="1268621"/>
            <a:ext cx="3048000" cy="203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9873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4C730CC-BF99-40E9-B0E6-47FE0F88CEE1}"/>
              </a:ext>
            </a:extLst>
          </p:cNvPr>
          <p:cNvSpPr txBox="1"/>
          <p:nvPr/>
        </p:nvSpPr>
        <p:spPr>
          <a:xfrm>
            <a:off x="101600" y="1060797"/>
            <a:ext cx="84531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Удаление снежно-ледяного слоя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путём подогрева покрытий нагревательными элементами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закладываемыми в эти покрытия (токопроводящий кабель с высоким напряжением или трубы с горячим теплоносителем.) </a:t>
            </a:r>
          </a:p>
          <a:p>
            <a:pPr marL="342900" indent="-342900"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Удаление снежно-ледяного нароста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помощью тепловых машин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именно наличия у данного чуда техники специального двигателя, обеспечивающего струю высокой температуры (100-400 градусов). К ним относятся: Газоструйные тепловые и ветровые машины,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пламеструйные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агрегаты.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823773-1250-4B95-A62F-DD4A1F510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6606" y="2571749"/>
            <a:ext cx="3844170" cy="252849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68A7AF3-3A19-4649-B355-96D689BC9F79}"/>
              </a:ext>
            </a:extLst>
          </p:cNvPr>
          <p:cNvSpPr txBox="1"/>
          <p:nvPr/>
        </p:nvSpPr>
        <p:spPr>
          <a:xfrm>
            <a:off x="404586" y="2940051"/>
            <a:ext cx="445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Минусы данного метода: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02942B-BA75-4FC4-B303-0A159FD98A05}"/>
              </a:ext>
            </a:extLst>
          </p:cNvPr>
          <p:cNvSpPr txBox="1"/>
          <p:nvPr/>
        </p:nvSpPr>
        <p:spPr>
          <a:xfrm>
            <a:off x="353786" y="3309383"/>
            <a:ext cx="45008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Перерыв в движении транспорта во время уборки льда и снега таким методом, как следствие – заторы на дорогах.</a:t>
            </a:r>
          </a:p>
          <a:p>
            <a:pPr marL="342900" indent="-342900"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Шум, исходящий от данных агрегатов в период их эксплуатации.</a:t>
            </a:r>
          </a:p>
          <a:p>
            <a:pPr marL="342900" indent="-342900">
              <a:buAutoNum type="arabicPeriod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6240C8-B01D-43BB-8C67-35AB3440CDAD}"/>
              </a:ext>
            </a:extLst>
          </p:cNvPr>
          <p:cNvSpPr txBox="1"/>
          <p:nvPr/>
        </p:nvSpPr>
        <p:spPr>
          <a:xfrm>
            <a:off x="101600" y="43259"/>
            <a:ext cx="67074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Тепловой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FCB238-F83A-4311-A3C2-1E9552019CB6}"/>
              </a:ext>
            </a:extLst>
          </p:cNvPr>
          <p:cNvSpPr txBox="1"/>
          <p:nvPr/>
        </p:nvSpPr>
        <p:spPr>
          <a:xfrm>
            <a:off x="1850572" y="74037"/>
            <a:ext cx="72426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Применяется на жёстких бетонных покрытиях и случаях, когда гололёдные образование не представляется возможности удалить химическим методом. Дифференцируется на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категории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2212966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A249423-41A5-4D3B-9BC4-1D84F772A9BE}"/>
              </a:ext>
            </a:extLst>
          </p:cNvPr>
          <p:cNvSpPr txBox="1"/>
          <p:nvPr/>
        </p:nvSpPr>
        <p:spPr>
          <a:xfrm>
            <a:off x="254000" y="243840"/>
            <a:ext cx="8453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Механический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23C5CF-6BEC-4A64-9DE7-7ACF9973DA61}"/>
              </a:ext>
            </a:extLst>
          </p:cNvPr>
          <p:cNvSpPr txBox="1"/>
          <p:nvPr/>
        </p:nvSpPr>
        <p:spPr>
          <a:xfrm>
            <a:off x="4925342" y="428506"/>
            <a:ext cx="41554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Предусматривает использование ручного туда, а также самоходных и прицепных машин с ударными, скребковыми, срезающими или вибрационными действиями для отделения льда с уплотнённым снегом.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B9B64A-A9F8-4CBA-9E55-668FF34E725E}"/>
              </a:ext>
            </a:extLst>
          </p:cNvPr>
          <p:cNvSpPr txBox="1"/>
          <p:nvPr/>
        </p:nvSpPr>
        <p:spPr>
          <a:xfrm>
            <a:off x="754098" y="3378146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Представленный способ имеет такие же минусы, как и предыдущий.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62DEED5-2C0F-44E5-924E-C4F2197BE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701040"/>
            <a:ext cx="4352996" cy="244856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DADC1F6-473B-4CF1-BA2F-DCB08C959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7200" y="2385060"/>
            <a:ext cx="33528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237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7"/>
          <p:cNvSpPr/>
          <p:nvPr/>
        </p:nvSpPr>
        <p:spPr>
          <a:xfrm>
            <a:off x="-1710100" y="2646400"/>
            <a:ext cx="11132700" cy="60387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2" name="Google Shape;422;p47"/>
          <p:cNvPicPr preferRelativeResize="0"/>
          <p:nvPr/>
        </p:nvPicPr>
        <p:blipFill rotWithShape="1">
          <a:blip r:embed="rId3">
            <a:alphaModFix/>
          </a:blip>
          <a:srcRect l="9197" t="26058" r="1333" b="7685"/>
          <a:stretch/>
        </p:blipFill>
        <p:spPr>
          <a:xfrm rot="465">
            <a:off x="2354250" y="2348473"/>
            <a:ext cx="4435500" cy="3284700"/>
          </a:xfrm>
          <a:prstGeom prst="chord">
            <a:avLst>
              <a:gd name="adj1" fmla="val 8621020"/>
              <a:gd name="adj2" fmla="val 2164256"/>
            </a:avLst>
          </a:prstGeom>
          <a:noFill/>
          <a:ln>
            <a:noFill/>
          </a:ln>
        </p:spPr>
      </p:pic>
      <p:sp>
        <p:nvSpPr>
          <p:cNvPr id="423" name="Google Shape;423;p47"/>
          <p:cNvSpPr txBox="1">
            <a:spLocks noGrp="1"/>
          </p:cNvSpPr>
          <p:nvPr>
            <p:ph type="title"/>
          </p:nvPr>
        </p:nvSpPr>
        <p:spPr>
          <a:xfrm>
            <a:off x="1284000" y="687960"/>
            <a:ext cx="6576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dirty="0">
                <a:latin typeface="Cormorant" panose="00000500000000000000" pitchFamily="2" charset="-52"/>
                <a:cs typeface="Times New Roman" panose="02020603050405020304" pitchFamily="18" charset="0"/>
              </a:rPr>
              <a:t>04</a:t>
            </a:r>
            <a:br>
              <a:rPr lang="ru-RU" sz="7200" dirty="0">
                <a:latin typeface="Cormorant" panose="00000500000000000000" pitchFamily="2" charset="-52"/>
                <a:cs typeface="Times New Roman" panose="02020603050405020304" pitchFamily="18" charset="0"/>
              </a:rPr>
            </a:b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действия реагентов на растительность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5" name="Google Shape;425;p47"/>
          <p:cNvSpPr/>
          <p:nvPr/>
        </p:nvSpPr>
        <p:spPr>
          <a:xfrm>
            <a:off x="-994350" y="3005375"/>
            <a:ext cx="11132700" cy="60387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671CB5E-CC07-4B44-8774-BFA227F2AD55}"/>
              </a:ext>
            </a:extLst>
          </p:cNvPr>
          <p:cNvSpPr txBox="1"/>
          <p:nvPr/>
        </p:nvSpPr>
        <p:spPr>
          <a:xfrm>
            <a:off x="170122" y="231247"/>
            <a:ext cx="87391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 очень тесно связаны с почвой, ведь именно оттуда они получают необходимые для жизни воду и минеральные вещества. 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свою очередь на образование слоя почвы размером в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1см требуется 250-300 лет.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6DDE2D-68C5-4C2C-80B7-942B55247E6E}"/>
              </a:ext>
            </a:extLst>
          </p:cNvPr>
          <p:cNvSpPr txBox="1"/>
          <p:nvPr/>
        </p:nvSpPr>
        <p:spPr>
          <a:xfrm>
            <a:off x="291401" y="1426627"/>
            <a:ext cx="5154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что, если в земле станут накапливаться соли, используемые в реагентах?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DDEBF00-E234-4D58-A483-2E3901FD0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0000" y="2329686"/>
            <a:ext cx="3512599" cy="23402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D9707E-F924-449C-A11F-EB089600DBD0}"/>
              </a:ext>
            </a:extLst>
          </p:cNvPr>
          <p:cNvSpPr txBox="1"/>
          <p:nvPr/>
        </p:nvSpPr>
        <p:spPr>
          <a:xfrm>
            <a:off x="291401" y="2329686"/>
            <a:ext cx="47930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значения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следствие - почвы станут щелочными.</a:t>
            </a:r>
          </a:p>
          <a:p>
            <a:pPr marL="342900" indent="-342900"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почвы уплотнится, т.к. частицы сцепятся друг с другом и образуют «соляную корку».</a:t>
            </a:r>
          </a:p>
          <a:p>
            <a:pPr marL="342900" indent="-342900">
              <a:buAutoNum type="arabicPeriod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Затруднённое поступление воды и минеральных веществ к растению.</a:t>
            </a:r>
          </a:p>
        </p:txBody>
      </p:sp>
    </p:spTree>
    <p:extLst>
      <p:ext uri="{BB962C8B-B14F-4D97-AF65-F5344CB8AC3E}">
        <p14:creationId xmlns:p14="http://schemas.microsoft.com/office/powerpoint/2010/main" val="1654239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A414A338-BD12-4890-B245-BF5FE6A4AAC8}"/>
              </a:ext>
            </a:extLst>
          </p:cNvPr>
          <p:cNvSpPr txBox="1"/>
          <p:nvPr/>
        </p:nvSpPr>
        <p:spPr>
          <a:xfrm>
            <a:off x="365760" y="254000"/>
            <a:ext cx="8412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4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контакте с солёной почвой будет разрушаться структура клеток корня, так как концентрация соли в окружающей среде будет выше, чем внутри клетки, вода будет стремится туда, то есть нарушится тургор, и растение может просто засохнуть.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48BBC8-B7BE-4CE6-92AE-715ABBFE84E2}"/>
              </a:ext>
            </a:extLst>
          </p:cNvPr>
          <p:cNvSpPr txBox="1"/>
          <p:nvPr/>
        </p:nvSpPr>
        <p:spPr>
          <a:xfrm>
            <a:off x="4023360" y="1332866"/>
            <a:ext cx="4754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серьёзные повреждения не пройдут бесследно, и за ними последуют нарушения во всём растительном организме, включая процесс фотосинтеза (из-за изменений, в хлоропластах.)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BE41D50-FEE7-443B-ADB1-0910B30E1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05" y="1793558"/>
            <a:ext cx="3831155" cy="255206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51C8464-2ACE-4913-BE89-5F3C8F09D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880" y="2923539"/>
            <a:ext cx="3515360" cy="197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29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C22FAB0-9FF7-4F98-B884-9660650AC2DB}"/>
              </a:ext>
            </a:extLst>
          </p:cNvPr>
          <p:cNvSpPr txBox="1"/>
          <p:nvPr/>
        </p:nvSpPr>
        <p:spPr>
          <a:xfrm>
            <a:off x="243840" y="243840"/>
            <a:ext cx="86563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мы время от времени выходим на улицу, но мало кто обращает внимание, что даже в разгар лета территория, прилежащая к дорожке, посыпаемой в зимний период реагентами - пустует без зелени. Этот факт является самым простым примером того, какое губительное влияние хлоридные смеси оказывают на наших фотосинтезирующих соседей.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FE7B113-BC22-40A2-BD1A-7A10611AF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" y="1950720"/>
            <a:ext cx="4622074" cy="26962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8400D27-C61F-4374-9DB3-33DA6C9D9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5760" y="1861820"/>
            <a:ext cx="3454400" cy="2785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72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35"/>
          <p:cNvPicPr preferRelativeResize="0"/>
          <p:nvPr/>
        </p:nvPicPr>
        <p:blipFill rotWithShape="1">
          <a:blip r:embed="rId3">
            <a:alphaModFix/>
          </a:blip>
          <a:srcRect l="8919" t="37743" r="29481" b="19617"/>
          <a:stretch/>
        </p:blipFill>
        <p:spPr>
          <a:xfrm rot="-2699373">
            <a:off x="4142684" y="1033851"/>
            <a:ext cx="4651631" cy="3199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9" name="Google Shape;209;p35"/>
          <p:cNvSpPr/>
          <p:nvPr/>
        </p:nvSpPr>
        <p:spPr>
          <a:xfrm>
            <a:off x="4265850" y="1465600"/>
            <a:ext cx="7575000" cy="7575000"/>
          </a:xfrm>
          <a:prstGeom prst="ellipse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35"/>
          <p:cNvSpPr txBox="1">
            <a:spLocks noGrp="1"/>
          </p:cNvSpPr>
          <p:nvPr>
            <p:ph type="ctrTitle"/>
          </p:nvPr>
        </p:nvSpPr>
        <p:spPr>
          <a:xfrm>
            <a:off x="716550" y="800121"/>
            <a:ext cx="7098600" cy="21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7200" dirty="0"/>
              <a:t>05</a:t>
            </a:r>
            <a:br>
              <a:rPr lang="ru-RU" sz="7200" dirty="0"/>
            </a:b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</a:t>
            </a:r>
            <a:endParaRPr sz="7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57599C-FE1B-4204-9081-729B664AE70A}"/>
              </a:ext>
            </a:extLst>
          </p:cNvPr>
          <p:cNvSpPr txBox="1"/>
          <p:nvPr/>
        </p:nvSpPr>
        <p:spPr>
          <a:xfrm>
            <a:off x="457200" y="845406"/>
            <a:ext cx="8493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растопленного снега с тротуаров около моего дома на прорастание семян.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43D020-7C08-4B81-970E-41A95416B281}"/>
              </a:ext>
            </a:extLst>
          </p:cNvPr>
          <p:cNvSpPr txBox="1"/>
          <p:nvPr/>
        </p:nvSpPr>
        <p:spPr>
          <a:xfrm>
            <a:off x="457200" y="2046774"/>
            <a:ext cx="8412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микрозелень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(руккола), семена которой зафиксированы в субстрате.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7BF798-13A5-444C-996F-8B601254F24C}"/>
              </a:ext>
            </a:extLst>
          </p:cNvPr>
          <p:cNvSpPr txBox="1"/>
          <p:nvPr/>
        </p:nvSpPr>
        <p:spPr>
          <a:xfrm>
            <a:off x="457200" y="3096726"/>
            <a:ext cx="8412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влияние растопленного снега с тротуаров около моего дома на уже подросшую траву из семян овса, в качестве почвы для которой я использовала вермикулит.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5B56D7-9F48-4748-B5B2-81CA60E81A2D}"/>
              </a:ext>
            </a:extLst>
          </p:cNvPr>
          <p:cNvSpPr txBox="1"/>
          <p:nvPr/>
        </p:nvSpPr>
        <p:spPr>
          <a:xfrm>
            <a:off x="284480" y="3096726"/>
            <a:ext cx="8402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31693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34C79C75-E764-40F6-A637-B10401EFAC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959649"/>
              </p:ext>
            </p:extLst>
          </p:nvPr>
        </p:nvGraphicFramePr>
        <p:xfrm>
          <a:off x="355600" y="478790"/>
          <a:ext cx="8392160" cy="4250011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196080">
                  <a:extLst>
                    <a:ext uri="{9D8B030D-6E8A-4147-A177-3AD203B41FA5}">
                      <a16:colId xmlns:a16="http://schemas.microsoft.com/office/drawing/2014/main" val="2720303440"/>
                    </a:ext>
                  </a:extLst>
                </a:gridCol>
                <a:gridCol w="4196080">
                  <a:extLst>
                    <a:ext uri="{9D8B030D-6E8A-4147-A177-3AD203B41FA5}">
                      <a16:colId xmlns:a16="http://schemas.microsoft.com/office/drawing/2014/main" val="1400321273"/>
                    </a:ext>
                  </a:extLst>
                </a:gridCol>
              </a:tblGrid>
              <a:tr h="27396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Явление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706011"/>
                  </a:ext>
                </a:extLst>
              </a:tr>
              <a:tr h="890388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22.01.2022г.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Полила семена раствором и накрыла крышкой для создания парникового эффекта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987751"/>
                  </a:ext>
                </a:extLst>
              </a:tr>
              <a:tr h="1506811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25.01.2022г.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Через прозрачную крышку видно, что семена проклюнулись, но особой тяги к жизни и обильного роста не наблюдается, позже крышка была снята.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252385"/>
                  </a:ext>
                </a:extLst>
              </a:tr>
              <a:tr h="273966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29.01.2022г.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Немногочисленные ростки не увеличиваются в размерах уже который день, более того, видно, что многие из них ослабли и погибли без шанса на восстановление.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97318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C7354C0-B3BF-4FA8-8EC3-72DD1076A953}"/>
              </a:ext>
            </a:extLst>
          </p:cNvPr>
          <p:cNvSpPr txBox="1"/>
          <p:nvPr/>
        </p:nvSpPr>
        <p:spPr>
          <a:xfrm>
            <a:off x="233680" y="109458"/>
            <a:ext cx="777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Табл.№1. Руккола и </a:t>
            </a:r>
            <a:r>
              <a:rPr lang="ru-RU" sz="1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растопленный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снег комнатной температуры</a:t>
            </a:r>
          </a:p>
        </p:txBody>
      </p:sp>
    </p:spTree>
    <p:extLst>
      <p:ext uri="{BB962C8B-B14F-4D97-AF65-F5344CB8AC3E}">
        <p14:creationId xmlns:p14="http://schemas.microsoft.com/office/powerpoint/2010/main" val="13365509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3F38AA-26FE-403A-831D-D4BD9FF05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928" y="417825"/>
            <a:ext cx="2721292" cy="362838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0A6448-E27F-4AB8-9999-940E6F981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353" y="417825"/>
            <a:ext cx="2721293" cy="36283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C9219C9-FE0A-4982-B375-E10D6253B7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779" y="417825"/>
            <a:ext cx="2721293" cy="36283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B11EFD0-CC3D-4D4D-8C1C-1699C8D5406A}"/>
              </a:ext>
            </a:extLst>
          </p:cNvPr>
          <p:cNvSpPr txBox="1"/>
          <p:nvPr/>
        </p:nvSpPr>
        <p:spPr>
          <a:xfrm>
            <a:off x="268927" y="4153060"/>
            <a:ext cx="2721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22.01.2022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7D4703-1C7E-402A-B42A-82FCE2D78F63}"/>
              </a:ext>
            </a:extLst>
          </p:cNvPr>
          <p:cNvSpPr txBox="1"/>
          <p:nvPr/>
        </p:nvSpPr>
        <p:spPr>
          <a:xfrm>
            <a:off x="3211353" y="4216400"/>
            <a:ext cx="2721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25.01.2022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7C0037-F600-489B-9037-64C60FA9D687}"/>
              </a:ext>
            </a:extLst>
          </p:cNvPr>
          <p:cNvSpPr txBox="1"/>
          <p:nvPr/>
        </p:nvSpPr>
        <p:spPr>
          <a:xfrm>
            <a:off x="6159965" y="4153060"/>
            <a:ext cx="2721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29.01.2022</a:t>
            </a:r>
          </a:p>
        </p:txBody>
      </p:sp>
    </p:spTree>
    <p:extLst>
      <p:ext uri="{BB962C8B-B14F-4D97-AF65-F5344CB8AC3E}">
        <p14:creationId xmlns:p14="http://schemas.microsoft.com/office/powerpoint/2010/main" val="29717709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2547E4BB-E058-4F7B-895A-890B59E130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891172"/>
              </p:ext>
            </p:extLst>
          </p:nvPr>
        </p:nvGraphicFramePr>
        <p:xfrm>
          <a:off x="237891" y="555188"/>
          <a:ext cx="8668214" cy="4402502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334107">
                  <a:extLst>
                    <a:ext uri="{9D8B030D-6E8A-4147-A177-3AD203B41FA5}">
                      <a16:colId xmlns:a16="http://schemas.microsoft.com/office/drawing/2014/main" val="50915766"/>
                    </a:ext>
                  </a:extLst>
                </a:gridCol>
                <a:gridCol w="4334107">
                  <a:extLst>
                    <a:ext uri="{9D8B030D-6E8A-4147-A177-3AD203B41FA5}">
                      <a16:colId xmlns:a16="http://schemas.microsoft.com/office/drawing/2014/main" val="2772662631"/>
                    </a:ext>
                  </a:extLst>
                </a:gridCol>
              </a:tblGrid>
              <a:tr h="36571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Явление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349235"/>
                  </a:ext>
                </a:extLst>
              </a:tr>
              <a:tr h="116617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22.01.2022г.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Полила семена водой и накрыла крышкой для создания парникового эффекта.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009985"/>
                  </a:ext>
                </a:extLst>
              </a:tr>
              <a:tr h="1435286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25.01.2022г.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Через прозрачную крышку видно, что семена проклюнулись и пошли в активный рост, позже крышка была снята.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066190"/>
                  </a:ext>
                </a:extLst>
              </a:tr>
              <a:tr h="1435286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29.01.2022г.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Ростки крепнут с каждым днём, на данный момент их рост составляет 3 см, уже пригодны к употреблению в пищу.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05095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63D2EC9-9F23-451D-9EE6-DDD8A038C4CF}"/>
              </a:ext>
            </a:extLst>
          </p:cNvPr>
          <p:cNvSpPr txBox="1"/>
          <p:nvPr/>
        </p:nvSpPr>
        <p:spPr>
          <a:xfrm>
            <a:off x="237893" y="185855"/>
            <a:ext cx="8668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Табл.№2. Руккола и вода.</a:t>
            </a:r>
          </a:p>
        </p:txBody>
      </p:sp>
    </p:spTree>
    <p:extLst>
      <p:ext uri="{BB962C8B-B14F-4D97-AF65-F5344CB8AC3E}">
        <p14:creationId xmlns:p14="http://schemas.microsoft.com/office/powerpoint/2010/main" val="37204761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7E2F02-A33E-4B44-90CE-45AC113E9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11" y="422029"/>
            <a:ext cx="2772873" cy="369716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78A97AD-2C2C-4D75-848C-4AFE89A32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5563" y="422028"/>
            <a:ext cx="2772874" cy="369716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D568D47-DFC8-4AE0-938A-8243889C4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016" y="422029"/>
            <a:ext cx="2772873" cy="36971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1198023-30D7-488C-8A48-09904072AA2E}"/>
              </a:ext>
            </a:extLst>
          </p:cNvPr>
          <p:cNvSpPr txBox="1"/>
          <p:nvPr/>
        </p:nvSpPr>
        <p:spPr>
          <a:xfrm>
            <a:off x="231110" y="4215259"/>
            <a:ext cx="2772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22.01.2022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33471-9982-4BA3-9031-CA1629EFBD14}"/>
              </a:ext>
            </a:extLst>
          </p:cNvPr>
          <p:cNvSpPr txBox="1"/>
          <p:nvPr/>
        </p:nvSpPr>
        <p:spPr>
          <a:xfrm>
            <a:off x="3185563" y="4215259"/>
            <a:ext cx="2772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25.01.2022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5BF73C-A559-456D-B13E-5406F83FC95E}"/>
              </a:ext>
            </a:extLst>
          </p:cNvPr>
          <p:cNvSpPr txBox="1"/>
          <p:nvPr/>
        </p:nvSpPr>
        <p:spPr>
          <a:xfrm>
            <a:off x="6140015" y="4215259"/>
            <a:ext cx="2772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29.01.2022</a:t>
            </a:r>
          </a:p>
        </p:txBody>
      </p:sp>
    </p:spTree>
    <p:extLst>
      <p:ext uri="{BB962C8B-B14F-4D97-AF65-F5344CB8AC3E}">
        <p14:creationId xmlns:p14="http://schemas.microsoft.com/office/powerpoint/2010/main" val="41209516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FD8997EA-D308-43BF-AAE3-8DBF1B8458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695223"/>
              </p:ext>
            </p:extLst>
          </p:nvPr>
        </p:nvGraphicFramePr>
        <p:xfrm>
          <a:off x="321547" y="510009"/>
          <a:ext cx="8500906" cy="4221828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4250453">
                  <a:extLst>
                    <a:ext uri="{9D8B030D-6E8A-4147-A177-3AD203B41FA5}">
                      <a16:colId xmlns:a16="http://schemas.microsoft.com/office/drawing/2014/main" val="3429288990"/>
                    </a:ext>
                  </a:extLst>
                </a:gridCol>
                <a:gridCol w="4250453">
                  <a:extLst>
                    <a:ext uri="{9D8B030D-6E8A-4147-A177-3AD203B41FA5}">
                      <a16:colId xmlns:a16="http://schemas.microsoft.com/office/drawing/2014/main" val="1613681495"/>
                    </a:ext>
                  </a:extLst>
                </a:gridCol>
              </a:tblGrid>
              <a:tr h="35900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Явление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167922"/>
                  </a:ext>
                </a:extLst>
              </a:tr>
              <a:tr h="626862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01.02.2022г.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Посадила семена овса в горшок с вермикулитом.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358980"/>
                  </a:ext>
                </a:extLst>
              </a:tr>
              <a:tr h="895517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09.02.2022г.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Трава достаточно выросла для начала эксперимента. Начала поливать раствором.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59313"/>
                  </a:ext>
                </a:extLst>
              </a:tr>
              <a:tr h="1150794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13.02.2022г.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Трава начала желтеть с кончиков, потеряла </a:t>
                      </a:r>
                      <a:r>
                        <a:rPr lang="ru-RU" sz="1800" dirty="0" err="1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прямостойкое</a:t>
                      </a:r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направление роста.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746647"/>
                  </a:ext>
                </a:extLst>
              </a:tr>
              <a:tr h="1150794"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19.02.2022г.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bg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Продолжает стремительно желтеть и потихоньку засыхает, начиная с кончиков.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51255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3B15754-C66D-4DAB-B053-4C621BE28008}"/>
              </a:ext>
            </a:extLst>
          </p:cNvPr>
          <p:cNvSpPr txBox="1"/>
          <p:nvPr/>
        </p:nvSpPr>
        <p:spPr>
          <a:xfrm>
            <a:off x="401934" y="140677"/>
            <a:ext cx="834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Табл.№3. Трава и растопленный снег </a:t>
            </a: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комнатной температуры.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7884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257426-90C4-44DF-AB53-15043014B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918"/>
            <a:ext cx="2752777" cy="36703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E3B7417-216D-4379-8050-38A8AAA94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867" y="1282213"/>
            <a:ext cx="2752777" cy="367036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4141A39-7E43-4011-AA96-417DAD8417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0501" y="190917"/>
            <a:ext cx="2752777" cy="367036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21E0F5C-EC13-4825-9830-CEE4756CD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1368" y="1282213"/>
            <a:ext cx="2752777" cy="367036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1DBDF46-5060-4E48-B467-9E6D360B190F}"/>
              </a:ext>
            </a:extLst>
          </p:cNvPr>
          <p:cNvSpPr txBox="1"/>
          <p:nvPr/>
        </p:nvSpPr>
        <p:spPr>
          <a:xfrm>
            <a:off x="85382" y="3894966"/>
            <a:ext cx="1929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01.02.2022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1E273C-0F38-4D73-AF97-2584E9675E31}"/>
              </a:ext>
            </a:extLst>
          </p:cNvPr>
          <p:cNvSpPr txBox="1"/>
          <p:nvPr/>
        </p:nvSpPr>
        <p:spPr>
          <a:xfrm>
            <a:off x="2766876" y="747375"/>
            <a:ext cx="1372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09.02.2022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73F6DA-EB87-4AF8-8376-E6BEBC55A02C}"/>
              </a:ext>
            </a:extLst>
          </p:cNvPr>
          <p:cNvSpPr txBox="1"/>
          <p:nvPr/>
        </p:nvSpPr>
        <p:spPr>
          <a:xfrm>
            <a:off x="5002318" y="3894966"/>
            <a:ext cx="1261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13.02.2022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D627D1-0F13-4F9D-B7FA-CA27C6A88F6E}"/>
              </a:ext>
            </a:extLst>
          </p:cNvPr>
          <p:cNvSpPr txBox="1"/>
          <p:nvPr/>
        </p:nvSpPr>
        <p:spPr>
          <a:xfrm>
            <a:off x="7063520" y="744919"/>
            <a:ext cx="1868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19.02.2022</a:t>
            </a:r>
          </a:p>
        </p:txBody>
      </p:sp>
    </p:spTree>
    <p:extLst>
      <p:ext uri="{BB962C8B-B14F-4D97-AF65-F5344CB8AC3E}">
        <p14:creationId xmlns:p14="http://schemas.microsoft.com/office/powerpoint/2010/main" val="14814132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919FC16-CE13-49E3-9C71-60C32396F2AC}"/>
              </a:ext>
            </a:extLst>
          </p:cNvPr>
          <p:cNvSpPr txBox="1"/>
          <p:nvPr/>
        </p:nvSpPr>
        <p:spPr>
          <a:xfrm>
            <a:off x="311499" y="136548"/>
            <a:ext cx="852100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</a:t>
            </a:r>
          </a:p>
          <a:p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Реагенты, хоть и являются гарантом безопасности относительно нашего зимнего времяпрепровождения на улице,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 негативно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сказываются на окружающей нас флоре и фауне. Ведь никто не отменял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пищевую цепочку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страдает одно звено- другим тоже приходится не сладко. Так, подвергая опасности зелёные насаждения, мы лишаемся почвенных микроорганизмов и животных, употребляющих в пищу некогда живые растения.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0F8646-7595-4C5D-A7BC-99CEF7BEAA94}"/>
              </a:ext>
            </a:extLst>
          </p:cNvPr>
          <p:cNvSpPr txBox="1"/>
          <p:nvPr/>
        </p:nvSpPr>
        <p:spPr>
          <a:xfrm>
            <a:off x="389468" y="3155093"/>
            <a:ext cx="8320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30793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B4DE842-C122-473A-9BB5-0CABC2A26B52}"/>
              </a:ext>
            </a:extLst>
          </p:cNvPr>
          <p:cNvSpPr txBox="1"/>
          <p:nvPr/>
        </p:nvSpPr>
        <p:spPr>
          <a:xfrm>
            <a:off x="393596" y="886123"/>
            <a:ext cx="8541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почаще проветривать помещение.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F57AAC-DD73-475F-BE18-6C8AC73E875B}"/>
              </a:ext>
            </a:extLst>
          </p:cNvPr>
          <p:cNvSpPr txBox="1"/>
          <p:nvPr/>
        </p:nvSpPr>
        <p:spPr>
          <a:xfrm>
            <a:off x="393595" y="1932770"/>
            <a:ext cx="8541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применения гравия в Финляндии, Германии и Австрии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D6E1D6-3868-4967-9B81-6D765CFBA58E}"/>
              </a:ext>
            </a:extLst>
          </p:cNvPr>
          <p:cNvSpPr txBox="1"/>
          <p:nvPr/>
        </p:nvSpPr>
        <p:spPr>
          <a:xfrm>
            <a:off x="396910" y="2571750"/>
            <a:ext cx="835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взять пример с Японии и Норвегии, метод очень эффективный, но обязывает к большим расходам.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AE55C3-2C23-4C96-ACED-924D56C7B70E}"/>
              </a:ext>
            </a:extLst>
          </p:cNvPr>
          <p:cNvSpPr txBox="1"/>
          <p:nvPr/>
        </p:nvSpPr>
        <p:spPr>
          <a:xfrm>
            <a:off x="393596" y="1377155"/>
            <a:ext cx="8541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прогулки </a:t>
            </a:r>
            <a:r>
              <a:rPr lang="ru-RU" sz="1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вдали от тротуаров, а приходя домой - мойте лапы домашним питомцам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7DAE45-79B5-45D3-8226-98C76F706872}"/>
              </a:ext>
            </a:extLst>
          </p:cNvPr>
          <p:cNvSpPr txBox="1"/>
          <p:nvPr/>
        </p:nvSpPr>
        <p:spPr>
          <a:xfrm>
            <a:off x="301449" y="236248"/>
            <a:ext cx="8912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можно сделать, чтобы если уж не искоренить, то хотя бы минимизировать негативное влияние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противогололёдных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реагентов?»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1EE559-C626-449D-9ED6-C490FDC376D6}"/>
              </a:ext>
            </a:extLst>
          </p:cNvPr>
          <p:cNvSpPr txBox="1"/>
          <p:nvPr/>
        </p:nvSpPr>
        <p:spPr>
          <a:xfrm>
            <a:off x="393595" y="3295356"/>
            <a:ext cx="85410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максимально дозировать соль, не допуская её попадания куда-либо кроме тротуаров и проезжей части, а в последствии не оставлять её залёживаться на дороге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42575107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52"/>
          <p:cNvPicPr preferRelativeResize="0"/>
          <p:nvPr/>
        </p:nvPicPr>
        <p:blipFill rotWithShape="1">
          <a:blip r:embed="rId3">
            <a:alphaModFix/>
          </a:blip>
          <a:srcRect l="8228" r="8228"/>
          <a:stretch/>
        </p:blipFill>
        <p:spPr>
          <a:xfrm rot="432">
            <a:off x="275950" y="429750"/>
            <a:ext cx="2385900" cy="42840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539" name="Google Shape;539;p52"/>
          <p:cNvSpPr txBox="1">
            <a:spLocks noGrp="1"/>
          </p:cNvSpPr>
          <p:nvPr>
            <p:ph type="title"/>
          </p:nvPr>
        </p:nvSpPr>
        <p:spPr>
          <a:xfrm>
            <a:off x="2163200" y="1307100"/>
            <a:ext cx="48177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/>
              <a:t>Спасибо за внимание :3</a:t>
            </a:r>
            <a:endParaRPr sz="4000" dirty="0"/>
          </a:p>
        </p:txBody>
      </p:sp>
      <p:pic>
        <p:nvPicPr>
          <p:cNvPr id="540" name="Google Shape;540;p52"/>
          <p:cNvPicPr preferRelativeResize="0"/>
          <p:nvPr/>
        </p:nvPicPr>
        <p:blipFill rotWithShape="1">
          <a:blip r:embed="rId4">
            <a:alphaModFix/>
          </a:blip>
          <a:srcRect l="8228" r="8228"/>
          <a:stretch/>
        </p:blipFill>
        <p:spPr>
          <a:xfrm rot="432">
            <a:off x="6482150" y="429750"/>
            <a:ext cx="2385900" cy="42840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Images &amp; Words MK Plan by Slidesgo ">
  <a:themeElements>
    <a:clrScheme name="Simple Light">
      <a:dk1>
        <a:srgbClr val="92967D"/>
      </a:dk1>
      <a:lt1>
        <a:srgbClr val="EEDCBE"/>
      </a:lt1>
      <a:dk2>
        <a:srgbClr val="000000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92967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1279</TotalTime>
  <Words>1614</Words>
  <Application>Microsoft Office PowerPoint</Application>
  <PresentationFormat>Экран (16:9)</PresentationFormat>
  <Paragraphs>153</Paragraphs>
  <Slides>34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3" baseType="lpstr">
      <vt:lpstr>Cormorant</vt:lpstr>
      <vt:lpstr>Bebas Neue</vt:lpstr>
      <vt:lpstr>Calibri</vt:lpstr>
      <vt:lpstr>Cormorant Upright</vt:lpstr>
      <vt:lpstr>Arial</vt:lpstr>
      <vt:lpstr>Times New Roman</vt:lpstr>
      <vt:lpstr>Roboto Condensed Light</vt:lpstr>
      <vt:lpstr>Poppins</vt:lpstr>
      <vt:lpstr>Images &amp; Words MK Plan by Slidesgo </vt:lpstr>
      <vt:lpstr>Влияние противогололёдных реагентов на окружающую среду.</vt:lpstr>
      <vt:lpstr>Актуальность.</vt:lpstr>
      <vt:lpstr>Проведение исследования влияния реагентов на растительность.</vt:lpstr>
      <vt:lpstr>01 Немного из истории противогололёдных реагентов</vt:lpstr>
      <vt:lpstr>Презентация PowerPoint</vt:lpstr>
      <vt:lpstr>Презентация PowerPoint</vt:lpstr>
      <vt:lpstr>Презентация PowerPoint</vt:lpstr>
      <vt:lpstr>Презентация PowerPoint</vt:lpstr>
      <vt:lpstr>02 Как борятся с гололёдом в странах зарубежья?</vt:lpstr>
      <vt:lpstr>Презентация PowerPoint</vt:lpstr>
      <vt:lpstr>Презентация PowerPoint</vt:lpstr>
      <vt:lpstr>Презентация PowerPoint</vt:lpstr>
      <vt:lpstr>Презентация PowerPoint</vt:lpstr>
      <vt:lpstr>03 Состав современных реагентов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04 Оценка действия реагентов на растительность</vt:lpstr>
      <vt:lpstr>Презентация PowerPoint</vt:lpstr>
      <vt:lpstr>Презентация PowerPoint</vt:lpstr>
      <vt:lpstr>Презентация PowerPoint</vt:lpstr>
      <vt:lpstr>05 Эксперимент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 :3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Images &amp; Words MK Plan</dc:title>
  <dc:creator>PC</dc:creator>
  <cp:lastModifiedBy>Ксения Воронкова</cp:lastModifiedBy>
  <cp:revision>22</cp:revision>
  <dcterms:modified xsi:type="dcterms:W3CDTF">2022-03-20T18:30:08Z</dcterms:modified>
</cp:coreProperties>
</file>